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305" r:id="rId5"/>
    <p:sldId id="311" r:id="rId6"/>
    <p:sldId id="31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rkida muca" initials="om" lastIdx="1" clrIdx="0">
    <p:extLst>
      <p:ext uri="{19B8F6BF-5375-455C-9EA6-DF929625EA0E}">
        <p15:presenceInfo xmlns:p15="http://schemas.microsoft.com/office/powerpoint/2012/main" userId="45dd7f97bd2d96d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9966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50828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7392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77243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82853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97252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92141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3939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949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1/30/2021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47370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5516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6120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03605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1/30/2021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9299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72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01489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76911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1/30/2021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42305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1/30/2021</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36207152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8" Type="http://schemas.openxmlformats.org/officeDocument/2006/relationships/hyperlink" Target="https://www.instructure.com/canvas/" TargetMode="External"/><Relationship Id="rId3" Type="http://schemas.openxmlformats.org/officeDocument/2006/relationships/image" Target="../media/image1.jpeg"/><Relationship Id="rId7" Type="http://schemas.openxmlformats.org/officeDocument/2006/relationships/hyperlink" Target="https://www.youtube.com/watch?v=zUXXeiRCFfY" TargetMode="Externa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hyperlink" Target="https://community.canvaslms.com/t5/Admin-Group/Google-Hangouts-Meet-LTI/ba-p/257649" TargetMode="External"/><Relationship Id="rId5" Type="http://schemas.openxmlformats.org/officeDocument/2006/relationships/hyperlink" Target="https://community.canvaslms.com/t5/Admin-Group/Using-Zoom-with-Canvas-FAQ/ba-p/261826" TargetMode="External"/><Relationship Id="rId10" Type="http://schemas.openxmlformats.org/officeDocument/2006/relationships/hyperlink" Target="https://community.canvaslms.com/t5/Instructor-Guide/How-do-I-create-a-conference-in-a-course/ta-p/1156" TargetMode="External"/><Relationship Id="rId4" Type="http://schemas.openxmlformats.org/officeDocument/2006/relationships/hyperlink" Target="https://www.pcmag.com/picks/the-best-business-voip-providers" TargetMode="External"/><Relationship Id="rId9" Type="http://schemas.openxmlformats.org/officeDocument/2006/relationships/hyperlink" Target="https://community.canvaslms.com/t5/COVID-Resources/Set-Up-Your-Canvas-Course-in-30-minutes-or-Less/ba-p/258437&#249;"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baylor.edu/coronavirus/news.php?action=story&amp;story=219837" TargetMode="External"/><Relationship Id="rId3" Type="http://schemas.openxmlformats.org/officeDocument/2006/relationships/hyperlink" Target="https://community.canvaslms.com/t5/COVID-Resources/Set-Up-Your-Canvas-Course-in-30-minutes-or-Less/ba-p/258437&#249;" TargetMode="External"/><Relationship Id="rId7" Type="http://schemas.openxmlformats.org/officeDocument/2006/relationships/hyperlink" Target="https://www.blackboard.com/" TargetMode="External"/><Relationship Id="rId2" Type="http://schemas.openxmlformats.org/officeDocument/2006/relationships/hyperlink" Target="https://www.instructure.com/canvas/" TargetMode="External"/><Relationship Id="rId1" Type="http://schemas.openxmlformats.org/officeDocument/2006/relationships/slideLayout" Target="../slideLayouts/slideLayout2.xml"/><Relationship Id="rId6" Type="http://schemas.openxmlformats.org/officeDocument/2006/relationships/hyperlink" Target="https://www.schoology.com/" TargetMode="External"/><Relationship Id="rId5" Type="http://schemas.openxmlformats.org/officeDocument/2006/relationships/hyperlink" Target="https://new.edmodo.com/" TargetMode="External"/><Relationship Id="rId4" Type="http://schemas.openxmlformats.org/officeDocument/2006/relationships/hyperlink" Target="https://community.canvaslms.com/t5/Instructor-Guide/How-do-I-create-a-conference-in-a-course/ta-p/115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05AC74-6838-4CD9-B157-B3BB3E2F5415}"/>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10"/>
            <a:ext cx="12191980" cy="6857990"/>
          </a:xfrm>
          <a:prstGeom prst="rect">
            <a:avLst/>
          </a:prstGeom>
        </p:spPr>
      </p:pic>
      <p:sp useBgFill="1">
        <p:nvSpPr>
          <p:cNvPr id="83" name="Freeform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99829" y="1101852"/>
            <a:ext cx="4254640" cy="4654297"/>
          </a:xfrm>
          <a:prstGeom prst="round2SameRect">
            <a:avLst>
              <a:gd name="adj1" fmla="val 5146"/>
              <a:gd name="adj2" fmla="val 400"/>
            </a:avLst>
          </a:prstGeom>
          <a:ln>
            <a:noFill/>
          </a:ln>
          <a:effectLst>
            <a:outerShdw blurRad="50800" dist="38100" dir="5400000" algn="tl" rotWithShape="0">
              <a:srgbClr val="000000">
                <a:alpha val="43000"/>
              </a:srgbClr>
            </a:outerShdw>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265043" y="1623412"/>
            <a:ext cx="4267199" cy="2287229"/>
          </a:xfrm>
        </p:spPr>
        <p:txBody>
          <a:bodyPr>
            <a:normAutofit/>
          </a:bodyPr>
          <a:lstStyle/>
          <a:p>
            <a:pPr algn="l"/>
            <a:r>
              <a:rPr lang="en-US" sz="3600" dirty="0"/>
              <a:t>Video-Conferencing and Learning Platforms</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265043" y="3990227"/>
            <a:ext cx="3503122" cy="1244361"/>
          </a:xfrm>
        </p:spPr>
        <p:txBody>
          <a:bodyPr>
            <a:normAutofit/>
          </a:bodyPr>
          <a:lstStyle/>
          <a:p>
            <a:pPr algn="l"/>
            <a:r>
              <a:rPr lang="en-US" sz="1800" dirty="0">
                <a:solidFill>
                  <a:srgbClr val="FC05CB"/>
                </a:solidFill>
              </a:rPr>
              <a:t>By Orkida Muça</a:t>
            </a:r>
          </a:p>
        </p:txBody>
      </p:sp>
    </p:spTree>
    <p:extLst>
      <p:ext uri="{BB962C8B-B14F-4D97-AF65-F5344CB8AC3E}">
        <p14:creationId xmlns:p14="http://schemas.microsoft.com/office/powerpoint/2010/main" val="1946576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606D-E560-4820-9C3E-3B881D30AD5A}"/>
              </a:ext>
            </a:extLst>
          </p:cNvPr>
          <p:cNvSpPr>
            <a:spLocks noGrp="1"/>
          </p:cNvSpPr>
          <p:nvPr>
            <p:ph type="title"/>
          </p:nvPr>
        </p:nvSpPr>
        <p:spPr>
          <a:xfrm>
            <a:off x="1261715" y="241006"/>
            <a:ext cx="10005842" cy="825795"/>
          </a:xfrm>
        </p:spPr>
        <p:txBody>
          <a:bodyPr>
            <a:normAutofit fontScale="90000"/>
          </a:bodyPr>
          <a:lstStyle/>
          <a:p>
            <a:r>
              <a:rPr lang="en-US" sz="2800" dirty="0"/>
              <a:t>Technology Tools for Online Courses and </a:t>
            </a:r>
            <a:br>
              <a:rPr lang="en-US" sz="2800" dirty="0"/>
            </a:br>
            <a:r>
              <a:rPr lang="en-US" sz="2800" dirty="0"/>
              <a:t>Video-Conferencing</a:t>
            </a:r>
          </a:p>
        </p:txBody>
      </p:sp>
      <p:sp>
        <p:nvSpPr>
          <p:cNvPr id="4" name="Content Placeholder 3">
            <a:extLst>
              <a:ext uri="{FF2B5EF4-FFF2-40B4-BE49-F238E27FC236}">
                <a16:creationId xmlns:a16="http://schemas.microsoft.com/office/drawing/2014/main" id="{F747AD5C-498B-4020-A24C-385B170D3AEE}"/>
              </a:ext>
            </a:extLst>
          </p:cNvPr>
          <p:cNvSpPr>
            <a:spLocks noGrp="1"/>
          </p:cNvSpPr>
          <p:nvPr>
            <p:ph idx="1"/>
          </p:nvPr>
        </p:nvSpPr>
        <p:spPr>
          <a:xfrm>
            <a:off x="-136478" y="859810"/>
            <a:ext cx="11941791" cy="4749420"/>
          </a:xfrm>
        </p:spPr>
        <p:txBody>
          <a:bodyPr>
            <a:normAutofit fontScale="25000" lnSpcReduction="20000"/>
          </a:bodyPr>
          <a:lstStyle/>
          <a:p>
            <a:r>
              <a:rPr lang="en-US" sz="9600" i="1" dirty="0">
                <a:ln>
                  <a:noFill/>
                </a:ln>
                <a:solidFill>
                  <a:schemeClr val="tx1"/>
                </a:solidFill>
                <a:effectLst/>
                <a:latin typeface="calluna"/>
              </a:rPr>
              <a:t>Video-conferencing</a:t>
            </a:r>
          </a:p>
          <a:p>
            <a:pPr marL="414000" lvl="1" indent="0">
              <a:buNone/>
            </a:pPr>
            <a:r>
              <a:rPr lang="en-US" sz="4600" dirty="0">
                <a:solidFill>
                  <a:schemeClr val="tx1"/>
                </a:solidFill>
                <a:effectLst/>
                <a:latin typeface="Arial" panose="020B0604020202020204" pitchFamily="34" charset="0"/>
                <a:cs typeface="Arial" panose="020B0604020202020204" pitchFamily="34" charset="0"/>
              </a:rPr>
              <a:t>Much more than simply an occasional meeting and marketing tool, video conferencing has evolved into something that's become as ubiquitous as the phone for folks working from home. Additionally, video conferencing services usually offer more than just face-to-face interactions. Best-in-class video conferencing services let users share their screens, remotely access one another's desktops, chat via text, exchange files, communicate via digital whiteboards, and even broadcast conferences to large groups of passive viewers. Some are part of business-geared </a:t>
            </a:r>
            <a:r>
              <a:rPr lang="en-US" sz="4600" dirty="0">
                <a:solidFill>
                  <a:schemeClr val="tx1"/>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Voice-over-IP</a:t>
            </a:r>
            <a:r>
              <a:rPr lang="en-US" sz="4600" dirty="0">
                <a:solidFill>
                  <a:schemeClr val="tx1"/>
                </a:solidFill>
                <a:effectLst/>
                <a:latin typeface="Arial" panose="020B0604020202020204" pitchFamily="34" charset="0"/>
                <a:cs typeface="Arial" panose="020B0604020202020204" pitchFamily="34" charset="0"/>
              </a:rPr>
              <a:t> (VoIP) packages, which allows for dynamically changing voice calls to video calls and shared meetings at the touch of a button without establishing new connections.</a:t>
            </a:r>
          </a:p>
          <a:p>
            <a:pPr lvl="1">
              <a:buFont typeface="Arial" panose="020B0604020202020204" pitchFamily="34" charset="0"/>
              <a:buChar char="•"/>
            </a:pPr>
            <a:r>
              <a:rPr lang="en-US" sz="4800" b="0" i="0" dirty="0">
                <a:solidFill>
                  <a:srgbClr val="2D3B45"/>
                </a:solidFill>
                <a:effectLst/>
                <a:latin typeface="var(--fbyHH-fontFamily)"/>
                <a:hlinkClick r:id="rId5"/>
              </a:rPr>
              <a:t>Zoom</a:t>
            </a:r>
            <a:endParaRPr lang="en-US" sz="4800" b="0" i="0" dirty="0">
              <a:solidFill>
                <a:srgbClr val="2D3B45"/>
              </a:solidFill>
              <a:effectLst/>
              <a:latin typeface="LatoWeb"/>
            </a:endParaRPr>
          </a:p>
          <a:p>
            <a:pPr lvl="1">
              <a:buFont typeface="Arial" panose="020B0604020202020204" pitchFamily="34" charset="0"/>
              <a:buChar char="•"/>
            </a:pPr>
            <a:r>
              <a:rPr lang="en-US" sz="4800" b="0" i="0" dirty="0">
                <a:solidFill>
                  <a:srgbClr val="2D3B45"/>
                </a:solidFill>
                <a:effectLst/>
                <a:latin typeface="var(--fbyHH-fontFamily)"/>
                <a:hlinkClick r:id="rId6"/>
              </a:rPr>
              <a:t>Google Meet</a:t>
            </a:r>
            <a:endParaRPr lang="en-US" sz="4800" b="0" i="0" dirty="0">
              <a:solidFill>
                <a:srgbClr val="2D3B45"/>
              </a:solidFill>
              <a:effectLst/>
              <a:latin typeface="LatoWeb"/>
            </a:endParaRPr>
          </a:p>
          <a:p>
            <a:pPr lvl="1">
              <a:buFont typeface="Arial" panose="020B0604020202020204" pitchFamily="34" charset="0"/>
              <a:buChar char="•"/>
            </a:pPr>
            <a:r>
              <a:rPr lang="en-US" sz="4800" b="0" i="0" dirty="0">
                <a:solidFill>
                  <a:srgbClr val="2D3B45"/>
                </a:solidFill>
                <a:effectLst/>
                <a:latin typeface="var(--fbyHH-fontFamily)"/>
                <a:hlinkClick r:id="rId7"/>
              </a:rPr>
              <a:t>Microsoft Teams</a:t>
            </a:r>
            <a:endParaRPr lang="en-US" sz="4000" b="0" i="0" dirty="0">
              <a:solidFill>
                <a:srgbClr val="2D3B45"/>
              </a:solidFill>
              <a:effectLst/>
              <a:latin typeface="var(--fbyHH-fontFamily)"/>
            </a:endParaRPr>
          </a:p>
          <a:p>
            <a:pPr marL="53975" indent="409575" defTabSz="914400" eaLnBrk="0" fontAlgn="base" hangingPunct="0">
              <a:spcBef>
                <a:spcPct val="0"/>
              </a:spcBef>
              <a:spcAft>
                <a:spcPct val="0"/>
              </a:spcAft>
              <a:buClrTx/>
              <a:buSzTx/>
            </a:pPr>
            <a:r>
              <a:rPr lang="en-US" altLang="en-US" sz="8000" i="1" dirty="0">
                <a:ln>
                  <a:noFill/>
                </a:ln>
                <a:solidFill>
                  <a:schemeClr val="tx1"/>
                </a:solidFill>
                <a:effectLst/>
                <a:latin typeface="calluna"/>
              </a:rPr>
              <a:t>Canvas</a:t>
            </a:r>
          </a:p>
          <a:p>
            <a:pPr marL="377100" lvl="1" indent="0" defTabSz="914400" eaLnBrk="0" fontAlgn="base" hangingPunct="0">
              <a:spcBef>
                <a:spcPct val="0"/>
              </a:spcBef>
              <a:spcAft>
                <a:spcPct val="0"/>
              </a:spcAft>
              <a:buClrTx/>
              <a:buSzTx/>
              <a:buNone/>
            </a:pPr>
            <a:r>
              <a:rPr kumimoji="0" lang="en-US" altLang="en-US" sz="4800" b="0" i="0" u="none" strike="noStrike" cap="none" normalizeH="0" baseline="0" dirty="0">
                <a:ln>
                  <a:noFill/>
                </a:ln>
                <a:solidFill>
                  <a:schemeClr val="tx1"/>
                </a:solidFill>
                <a:effectLst/>
                <a:latin typeface="calluna"/>
              </a:rPr>
              <a:t>Engaged Instruction relies heavily on the Canvas LMS whether it is fully online, hybrid, blended or even face to face.  Keep in mind these three C’s when developing your Canvas Course Sites: Clarity, Consistency, and Connectedness</a:t>
            </a:r>
            <a:endParaRPr kumimoji="0" lang="en-US" altLang="en-US" sz="4800" b="0" i="0" u="none" strike="noStrike" cap="none" normalizeH="0" baseline="0" dirty="0">
              <a:ln>
                <a:noFill/>
              </a:ln>
              <a:solidFill>
                <a:schemeClr val="tx1"/>
              </a:solidFill>
              <a:effectLst/>
            </a:endParaRPr>
          </a:p>
          <a:p>
            <a:pPr marL="377100" lvl="1" indent="0" defTabSz="914400" eaLnBrk="0" fontAlgn="base" hangingPunct="0">
              <a:spcBef>
                <a:spcPct val="0"/>
              </a:spcBef>
              <a:spcAft>
                <a:spcPct val="0"/>
              </a:spcAft>
              <a:buClrTx/>
              <a:buSzTx/>
              <a:buFontTx/>
              <a:buChar char="•"/>
            </a:pPr>
            <a:r>
              <a:rPr kumimoji="0" lang="en-US" altLang="en-US" sz="4800" b="0" i="0" u="none" strike="noStrike" cap="none" normalizeH="0" baseline="0" dirty="0">
                <a:ln>
                  <a:noFill/>
                </a:ln>
                <a:solidFill>
                  <a:schemeClr val="tx1"/>
                </a:solidFill>
                <a:effectLst/>
                <a:latin typeface="calluna"/>
              </a:rPr>
              <a:t>Clarity: Create an online learning environment that focuses our students time and energy on mastering the content rather than on the administrative tasks of participating in a course.</a:t>
            </a:r>
          </a:p>
          <a:p>
            <a:pPr marL="377100" lvl="1" indent="0" defTabSz="914400" eaLnBrk="0" fontAlgn="base" hangingPunct="0">
              <a:spcBef>
                <a:spcPct val="0"/>
              </a:spcBef>
              <a:spcAft>
                <a:spcPct val="0"/>
              </a:spcAft>
              <a:buClrTx/>
              <a:buSzTx/>
              <a:buFontTx/>
              <a:buChar char="•"/>
            </a:pPr>
            <a:r>
              <a:rPr kumimoji="0" lang="en-US" altLang="en-US" sz="4800" b="0" i="0" u="none" strike="noStrike" cap="none" normalizeH="0" baseline="0" dirty="0">
                <a:ln>
                  <a:noFill/>
                </a:ln>
                <a:solidFill>
                  <a:schemeClr val="tx1"/>
                </a:solidFill>
                <a:effectLst/>
                <a:latin typeface="calluna"/>
              </a:rPr>
              <a:t>Consistency:  Develop an online learning environment that is consistent from week to week or module to module. Always put the readings, videos, and assignments in the same place.</a:t>
            </a:r>
          </a:p>
          <a:p>
            <a:pPr marL="377100" lvl="1" indent="0" defTabSz="914400" eaLnBrk="0" fontAlgn="base" hangingPunct="0">
              <a:spcBef>
                <a:spcPct val="0"/>
              </a:spcBef>
              <a:spcAft>
                <a:spcPct val="0"/>
              </a:spcAft>
              <a:buClrTx/>
              <a:buSzTx/>
              <a:buFontTx/>
              <a:buChar char="•"/>
            </a:pPr>
            <a:r>
              <a:rPr kumimoji="0" lang="en-US" altLang="en-US" sz="4800" b="0" i="0" u="none" strike="noStrike" cap="none" normalizeH="0" baseline="0" dirty="0">
                <a:ln>
                  <a:noFill/>
                </a:ln>
                <a:solidFill>
                  <a:schemeClr val="tx1"/>
                </a:solidFill>
                <a:effectLst/>
                <a:latin typeface="calluna"/>
              </a:rPr>
              <a:t>Connectedness: Utilize the three main communication channels in Canvas (messages, announcements, and forums) to promote the key interactions of instructor to student, student to student and student to content.</a:t>
            </a:r>
            <a:endParaRPr kumimoji="0" lang="en-US" altLang="en-US" sz="4800" u="none" strike="noStrike" cap="none" normalizeH="0" baseline="0" dirty="0">
              <a:ln>
                <a:noFill/>
              </a:ln>
              <a:solidFill>
                <a:schemeClr val="tx1"/>
              </a:solidFill>
              <a:latin typeface="calluna"/>
            </a:endParaRPr>
          </a:p>
          <a:p>
            <a:pPr marL="377100" lvl="1" indent="0" defTabSz="914400" eaLnBrk="0" fontAlgn="base" hangingPunct="0">
              <a:spcBef>
                <a:spcPct val="0"/>
              </a:spcBef>
              <a:spcAft>
                <a:spcPct val="0"/>
              </a:spcAft>
              <a:buClrTx/>
              <a:buSzTx/>
              <a:buFontTx/>
              <a:buChar char="•"/>
            </a:pPr>
            <a:r>
              <a:rPr lang="en-US" sz="8000" b="0" i="0" dirty="0">
                <a:solidFill>
                  <a:srgbClr val="FFFFFF"/>
                </a:solidFill>
                <a:effectLst/>
                <a:latin typeface="proxima"/>
              </a:rPr>
              <a:t>Canvas Learning Management Platform: </a:t>
            </a:r>
            <a:r>
              <a:rPr lang="en-US" sz="9600" i="1" dirty="0">
                <a:ln>
                  <a:noFill/>
                </a:ln>
                <a:solidFill>
                  <a:srgbClr val="C00000"/>
                </a:solidFill>
                <a:effectLst/>
                <a:latin typeface="calluna"/>
              </a:rPr>
              <a:t>Canvas LMS</a:t>
            </a:r>
            <a:br>
              <a:rPr lang="en-US" sz="4800" dirty="0">
                <a:solidFill>
                  <a:srgbClr val="FFC000"/>
                </a:solidFill>
                <a:effectLst/>
                <a:latin typeface="Arial" panose="020B0604020202020204" pitchFamily="34" charset="0"/>
                <a:cs typeface="Arial" panose="020B0604020202020204" pitchFamily="34" charset="0"/>
              </a:rPr>
            </a:br>
            <a:r>
              <a:rPr lang="en-US" sz="4800" dirty="0">
                <a:solidFill>
                  <a:schemeClr val="tx1"/>
                </a:solidFill>
                <a:effectLst/>
                <a:latin typeface="Roboto"/>
              </a:rPr>
              <a:t>Your Free Canvas Teacher Account</a:t>
            </a:r>
          </a:p>
          <a:p>
            <a:pPr marL="463550" lvl="1" indent="0">
              <a:buNone/>
            </a:pPr>
            <a:r>
              <a:rPr lang="en-US" sz="4800" dirty="0">
                <a:solidFill>
                  <a:srgbClr val="FFC000"/>
                </a:solidFill>
                <a:effectLst/>
                <a:latin typeface="Arial" panose="020B0604020202020204" pitchFamily="34" charset="0"/>
                <a:cs typeface="Arial" panose="020B0604020202020204" pitchFamily="34" charset="0"/>
                <a:hlinkClick r:id="rId8"/>
              </a:rPr>
              <a:t>https://www.instructure.com/canvas/</a:t>
            </a:r>
            <a:endParaRPr lang="en-US" sz="4800" dirty="0">
              <a:solidFill>
                <a:srgbClr val="FFC000"/>
              </a:solidFill>
              <a:effectLst/>
              <a:latin typeface="Arial" panose="020B0604020202020204" pitchFamily="34" charset="0"/>
              <a:cs typeface="Arial" panose="020B0604020202020204" pitchFamily="34" charset="0"/>
            </a:endParaRPr>
          </a:p>
          <a:p>
            <a:pPr marL="414000" lvl="1" indent="0">
              <a:buNone/>
            </a:pPr>
            <a:r>
              <a:rPr lang="en-US" sz="4400" b="0" i="0" dirty="0">
                <a:solidFill>
                  <a:schemeClr val="tx1"/>
                </a:solidFill>
                <a:effectLst/>
                <a:latin typeface="Roboto"/>
              </a:rPr>
              <a:t>Canvas isn’t just a product. It’s a breath of fresh air. It’s an educational revolution. It’s a powerful new way to—pardon our optimism—change the world. It’s a rapidly growing company with an industry-pushing platform, hundreds of talented employees, and millions of passionate students and teachers. And, sure, there’s also a pretty incredible product in there, too. (Instructure). </a:t>
            </a:r>
            <a:r>
              <a:rPr lang="en-US" sz="4400" dirty="0">
                <a:solidFill>
                  <a:schemeClr val="tx1"/>
                </a:solidFill>
                <a:effectLst/>
                <a:latin typeface="Roboto"/>
              </a:rPr>
              <a:t>We know getting your courses online quickly during this time is priority. </a:t>
            </a:r>
          </a:p>
          <a:p>
            <a:pPr marL="414000" lvl="1" indent="0">
              <a:buNone/>
            </a:pPr>
            <a:r>
              <a:rPr lang="en-US" sz="4400" dirty="0">
                <a:solidFill>
                  <a:schemeClr val="tx1"/>
                </a:solidFill>
                <a:effectLst/>
                <a:latin typeface="Roboto"/>
              </a:rPr>
              <a:t>Resources</a:t>
            </a:r>
            <a:br>
              <a:rPr lang="en-US" sz="4400" dirty="0">
                <a:solidFill>
                  <a:schemeClr val="tx1"/>
                </a:solidFill>
                <a:effectLst/>
                <a:latin typeface="Roboto"/>
              </a:rPr>
            </a:br>
            <a:r>
              <a:rPr lang="en-US" sz="4400" dirty="0">
                <a:solidFill>
                  <a:schemeClr val="tx1"/>
                </a:solidFill>
                <a:effectLst/>
                <a:latin typeface="Roboto"/>
                <a:hlinkClick r:id="rId9"/>
              </a:rPr>
              <a:t>https://community.canvaslms.com/t5/COVID-Resources/Set-Up-Your-Canvas-Course-in-30-minutes-or-Less/ba-p/258437ù</a:t>
            </a:r>
            <a:br>
              <a:rPr lang="en-US" sz="4400" dirty="0">
                <a:solidFill>
                  <a:schemeClr val="tx1"/>
                </a:solidFill>
                <a:effectLst/>
                <a:latin typeface="Roboto"/>
              </a:rPr>
            </a:br>
            <a:r>
              <a:rPr lang="en-US" sz="4400" dirty="0">
                <a:solidFill>
                  <a:schemeClr val="tx1"/>
                </a:solidFill>
                <a:effectLst/>
                <a:latin typeface="Roboto"/>
                <a:hlinkClick r:id="rId10"/>
              </a:rPr>
              <a:t>https://community.canvaslms.com/t5/Instructor-Guide/How-do-I-create-a-conference-in-a-course/ta-p/1156</a:t>
            </a:r>
            <a:endParaRPr lang="en-US" sz="4400" dirty="0">
              <a:solidFill>
                <a:schemeClr val="tx1"/>
              </a:solidFill>
              <a:effectLst/>
              <a:latin typeface="Roboto"/>
            </a:endParaRPr>
          </a:p>
          <a:p>
            <a:pPr marL="109538" lvl="1" indent="354013" defTabSz="914400" eaLnBrk="0" fontAlgn="base" hangingPunct="0">
              <a:spcBef>
                <a:spcPct val="0"/>
              </a:spcBef>
              <a:spcAft>
                <a:spcPct val="0"/>
              </a:spcAft>
              <a:buClrTx/>
              <a:buSzTx/>
            </a:pPr>
            <a:r>
              <a:rPr kumimoji="0" lang="en-US" altLang="en-US" sz="7200" b="0" i="1" u="none" strike="noStrike" cap="none" normalizeH="0" baseline="0" dirty="0">
                <a:ln>
                  <a:noFill/>
                </a:ln>
                <a:solidFill>
                  <a:schemeClr val="tx1"/>
                </a:solidFill>
                <a:effectLst/>
                <a:latin typeface="calluna"/>
              </a:rPr>
              <a:t>Zoom or </a:t>
            </a:r>
            <a:r>
              <a:rPr kumimoji="0" lang="en-US" altLang="en-US" sz="7200" b="0" i="1" u="none" strike="noStrike" cap="none" normalizeH="0" baseline="0" dirty="0" err="1">
                <a:ln>
                  <a:noFill/>
                </a:ln>
                <a:solidFill>
                  <a:schemeClr val="tx1"/>
                </a:solidFill>
                <a:effectLst/>
                <a:latin typeface="calluna"/>
              </a:rPr>
              <a:t>Webex</a:t>
            </a:r>
            <a:endParaRPr kumimoji="0" lang="en-US" altLang="en-US" sz="7200" b="0" i="1" u="none" strike="noStrike" cap="none" normalizeH="0" baseline="0" dirty="0">
              <a:ln>
                <a:noFill/>
              </a:ln>
              <a:solidFill>
                <a:schemeClr val="tx1"/>
              </a:solidFill>
              <a:effectLst/>
              <a:latin typeface="calluna"/>
            </a:endParaRPr>
          </a:p>
          <a:p>
            <a:pPr marL="377100" lvl="1" indent="0" defTabSz="914400" eaLnBrk="0" fontAlgn="base" hangingPunct="0">
              <a:spcBef>
                <a:spcPct val="0"/>
              </a:spcBef>
              <a:spcAft>
                <a:spcPct val="0"/>
              </a:spcAft>
              <a:buClrTx/>
              <a:buSzTx/>
              <a:buNone/>
            </a:pPr>
            <a:r>
              <a:rPr kumimoji="0" lang="en-US" altLang="en-US" sz="4800" b="0" i="0" u="none" strike="noStrike" cap="none" normalizeH="0" baseline="0" dirty="0">
                <a:ln>
                  <a:noFill/>
                </a:ln>
                <a:solidFill>
                  <a:schemeClr val="tx1"/>
                </a:solidFill>
                <a:effectLst/>
                <a:latin typeface="calluna"/>
              </a:rPr>
              <a:t>Zoom and </a:t>
            </a:r>
            <a:r>
              <a:rPr kumimoji="0" lang="en-US" altLang="en-US" sz="4800" b="0" i="0" u="none" strike="noStrike" cap="none" normalizeH="0" baseline="0" dirty="0" err="1">
                <a:ln>
                  <a:noFill/>
                </a:ln>
                <a:solidFill>
                  <a:schemeClr val="tx1"/>
                </a:solidFill>
                <a:effectLst/>
                <a:latin typeface="calluna"/>
              </a:rPr>
              <a:t>Webex</a:t>
            </a:r>
            <a:r>
              <a:rPr kumimoji="0" lang="en-US" altLang="en-US" sz="4800" b="0" i="0" u="none" strike="noStrike" cap="none" normalizeH="0" baseline="0" dirty="0">
                <a:ln>
                  <a:noFill/>
                </a:ln>
                <a:solidFill>
                  <a:schemeClr val="tx1"/>
                </a:solidFill>
                <a:effectLst/>
                <a:latin typeface="calluna"/>
              </a:rPr>
              <a:t> are key tools in online and hybrid teaching. They are great tools for connecting with your students for virtual class sessions, online offices hours, test review and group collaborations. Breakout rooms provides faculty with the flexibility of moving students from whole class discussions to small group discussions.  </a:t>
            </a:r>
          </a:p>
          <a:p>
            <a:pPr marL="377100" lvl="1" indent="0" defTabSz="914400" eaLnBrk="0" fontAlgn="base" hangingPunct="0">
              <a:spcBef>
                <a:spcPct val="0"/>
              </a:spcBef>
              <a:spcAft>
                <a:spcPct val="0"/>
              </a:spcAft>
              <a:buClrTx/>
              <a:buSzTx/>
              <a:buNone/>
            </a:pPr>
            <a:endParaRPr lang="en-US" altLang="en-US" sz="4400" dirty="0">
              <a:ln>
                <a:noFill/>
              </a:ln>
              <a:solidFill>
                <a:schemeClr val="tx1"/>
              </a:solidFill>
              <a:effectLst/>
              <a:latin typeface="calluna"/>
            </a:endParaRPr>
          </a:p>
          <a:p>
            <a:pPr marL="377100" lvl="1" indent="0" defTabSz="914400" eaLnBrk="0" fontAlgn="base" hangingPunct="0">
              <a:spcBef>
                <a:spcPct val="0"/>
              </a:spcBef>
              <a:spcAft>
                <a:spcPct val="0"/>
              </a:spcAft>
              <a:buClrTx/>
              <a:buSzTx/>
              <a:buNone/>
            </a:pPr>
            <a:r>
              <a:rPr kumimoji="0" lang="en-US" altLang="en-US" sz="4800" b="0" i="0" u="none" strike="noStrike" cap="none" normalizeH="0" baseline="0" dirty="0">
                <a:ln>
                  <a:noFill/>
                </a:ln>
                <a:solidFill>
                  <a:schemeClr val="tx1"/>
                </a:solidFill>
                <a:effectLst/>
                <a:latin typeface="calluna"/>
              </a:rPr>
              <a:t>Source: https://www.baylor.edu/coronavirus/news.php?action=story&amp;story=219837</a:t>
            </a:r>
            <a:endParaRPr kumimoji="0" lang="en-US" altLang="en-US" sz="8000" b="0" i="0" u="none" strike="noStrike" cap="none" normalizeH="0" baseline="0" dirty="0">
              <a:ln>
                <a:noFill/>
              </a:ln>
              <a:solidFill>
                <a:schemeClr val="tx1"/>
              </a:solidFill>
              <a:effectLst/>
              <a:latin typeface="Arial" panose="020B0604020202020204" pitchFamily="34" charset="0"/>
            </a:endParaRPr>
          </a:p>
          <a:p>
            <a:pPr marL="414000" lvl="1" indent="0">
              <a:buNone/>
            </a:pPr>
            <a:endParaRPr lang="en-US" sz="4400" dirty="0">
              <a:solidFill>
                <a:schemeClr val="tx1"/>
              </a:solidFill>
              <a:effectLst/>
              <a:latin typeface="Roboto"/>
            </a:endParaRPr>
          </a:p>
          <a:p>
            <a:pPr marL="414000" lvl="1" indent="0">
              <a:buNone/>
            </a:pPr>
            <a:endParaRPr lang="en-US" sz="1050" dirty="0">
              <a:solidFill>
                <a:schemeClr val="tx1"/>
              </a:solidFill>
              <a:effectLst/>
              <a:latin typeface="Roboto"/>
            </a:endParaRPr>
          </a:p>
          <a:p>
            <a:pPr marL="414000" lvl="1" indent="0">
              <a:buNone/>
            </a:pPr>
            <a:endParaRPr lang="en-US" sz="1050" dirty="0">
              <a:solidFill>
                <a:schemeClr val="tx1"/>
              </a:solidFill>
              <a:effectLst/>
              <a:latin typeface="Roboto"/>
            </a:endParaRPr>
          </a:p>
          <a:p>
            <a:pPr marL="414000" lvl="1" indent="0">
              <a:buNone/>
            </a:pPr>
            <a:endParaRPr lang="en-US" sz="1050" dirty="0">
              <a:solidFill>
                <a:schemeClr val="tx1"/>
              </a:solidFill>
              <a:effectLst/>
              <a:latin typeface="Roboto"/>
            </a:endParaRPr>
          </a:p>
          <a:p>
            <a:pPr marL="414000" lvl="1" indent="0">
              <a:buNone/>
            </a:pPr>
            <a:endParaRPr lang="en-US" sz="1200" dirty="0">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1443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86E6A-A94D-42C8-9513-80C869BDAF5A}"/>
              </a:ext>
            </a:extLst>
          </p:cNvPr>
          <p:cNvSpPr>
            <a:spLocks noGrp="1"/>
          </p:cNvSpPr>
          <p:nvPr>
            <p:ph type="title"/>
          </p:nvPr>
        </p:nvSpPr>
        <p:spPr>
          <a:xfrm>
            <a:off x="-177421" y="72544"/>
            <a:ext cx="12235582" cy="783381"/>
          </a:xfrm>
        </p:spPr>
        <p:txBody>
          <a:bodyPr>
            <a:normAutofit fontScale="90000"/>
          </a:bodyPr>
          <a:lstStyle/>
          <a:p>
            <a:r>
              <a:rPr lang="it-IT" sz="4000" b="1" dirty="0"/>
              <a:t> </a:t>
            </a:r>
            <a:r>
              <a:rPr lang="it-IT" sz="3100" b="1" dirty="0"/>
              <a:t>Learning Management Platforms for Course Design for Teachers and Students</a:t>
            </a:r>
            <a:br>
              <a:rPr lang="it-IT" sz="2000" dirty="0"/>
            </a:br>
            <a:r>
              <a:rPr lang="en-US" sz="1800" b="0" i="0" dirty="0">
                <a:solidFill>
                  <a:schemeClr val="tx1"/>
                </a:solidFill>
                <a:effectLst/>
                <a:latin typeface="calluna"/>
              </a:rPr>
              <a:t>that can be mobilized in the online, hybrid and face-to-face instructional environments. Continuing excellence in instructional design support. Making teaching and learning easier for student success.</a:t>
            </a:r>
            <a:endParaRPr lang="en-US" sz="1600" dirty="0">
              <a:solidFill>
                <a:schemeClr val="tx1"/>
              </a:solidFill>
            </a:endParaRPr>
          </a:p>
        </p:txBody>
      </p:sp>
      <p:sp>
        <p:nvSpPr>
          <p:cNvPr id="3" name="Content Placeholder 2">
            <a:extLst>
              <a:ext uri="{FF2B5EF4-FFF2-40B4-BE49-F238E27FC236}">
                <a16:creationId xmlns:a16="http://schemas.microsoft.com/office/drawing/2014/main" id="{E3ECF961-8708-4EFA-A854-4CF50CB69743}"/>
              </a:ext>
            </a:extLst>
          </p:cNvPr>
          <p:cNvSpPr>
            <a:spLocks noGrp="1"/>
          </p:cNvSpPr>
          <p:nvPr>
            <p:ph idx="1"/>
          </p:nvPr>
        </p:nvSpPr>
        <p:spPr>
          <a:xfrm>
            <a:off x="0" y="855925"/>
            <a:ext cx="12058161" cy="5929531"/>
          </a:xfrm>
        </p:spPr>
        <p:txBody>
          <a:bodyPr>
            <a:normAutofit fontScale="25000" lnSpcReduction="20000"/>
          </a:bodyPr>
          <a:lstStyle/>
          <a:p>
            <a:pPr marL="287338" lvl="1" indent="-287338" defTabSz="914400" eaLnBrk="0" fontAlgn="base" hangingPunct="0">
              <a:spcBef>
                <a:spcPct val="0"/>
              </a:spcBef>
              <a:spcAft>
                <a:spcPct val="0"/>
              </a:spcAft>
              <a:buClrTx/>
              <a:buSzTx/>
            </a:pPr>
            <a:r>
              <a:rPr lang="en-US" sz="6400" b="0" i="0" dirty="0">
                <a:solidFill>
                  <a:srgbClr val="FFFFFF"/>
                </a:solidFill>
                <a:effectLst/>
                <a:latin typeface="Times New Roman" panose="02020603050405020304" pitchFamily="18" charset="0"/>
                <a:cs typeface="Times New Roman" panose="02020603050405020304" pitchFamily="18" charset="0"/>
              </a:rPr>
              <a:t>Canvas Learning Management Platform: </a:t>
            </a:r>
            <a:r>
              <a:rPr lang="en-US" sz="9600" b="1" i="1" dirty="0">
                <a:ln>
                  <a:noFill/>
                </a:ln>
                <a:solidFill>
                  <a:srgbClr val="FFC000"/>
                </a:solidFill>
                <a:effectLst/>
                <a:latin typeface="Times New Roman" panose="02020603050405020304" pitchFamily="18" charset="0"/>
                <a:cs typeface="Times New Roman" panose="02020603050405020304" pitchFamily="18" charset="0"/>
              </a:rPr>
              <a:t>Canvas LMS</a:t>
            </a:r>
            <a:br>
              <a:rPr lang="en-US" sz="4800" dirty="0">
                <a:solidFill>
                  <a:srgbClr val="FFC000"/>
                </a:solidFill>
                <a:effectLst/>
                <a:latin typeface="Times New Roman" panose="02020603050405020304" pitchFamily="18" charset="0"/>
                <a:cs typeface="Times New Roman" panose="02020603050405020304" pitchFamily="18" charset="0"/>
              </a:rPr>
            </a:br>
            <a:r>
              <a:rPr lang="en-US" sz="4800" dirty="0">
                <a:solidFill>
                  <a:schemeClr val="tx1"/>
                </a:solidFill>
                <a:effectLst/>
                <a:latin typeface="Times New Roman" panose="02020603050405020304" pitchFamily="18" charset="0"/>
                <a:cs typeface="Times New Roman" panose="02020603050405020304" pitchFamily="18" charset="0"/>
              </a:rPr>
              <a:t>Your Free Canvas Teacher Account</a:t>
            </a:r>
          </a:p>
          <a:p>
            <a:pPr marL="0" lvl="1" indent="0">
              <a:buNone/>
            </a:pPr>
            <a:r>
              <a:rPr lang="en-US" sz="5600" dirty="0">
                <a:solidFill>
                  <a:srgbClr val="FF5050"/>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https://www.instructure.com/canvas/</a:t>
            </a:r>
            <a:endParaRPr lang="en-US" sz="5600" dirty="0">
              <a:solidFill>
                <a:srgbClr val="FF5050"/>
              </a:solidFill>
              <a:effectLst/>
              <a:latin typeface="Times New Roman" panose="02020603050405020304" pitchFamily="18" charset="0"/>
              <a:cs typeface="Times New Roman" panose="02020603050405020304" pitchFamily="18" charset="0"/>
            </a:endParaRPr>
          </a:p>
          <a:p>
            <a:pPr marL="0" lvl="1" indent="0">
              <a:buNone/>
            </a:pPr>
            <a:r>
              <a:rPr lang="en-US" sz="4400" b="0" i="0" dirty="0">
                <a:solidFill>
                  <a:schemeClr val="tx1"/>
                </a:solidFill>
                <a:effectLst/>
                <a:latin typeface="Times New Roman" panose="02020603050405020304" pitchFamily="18" charset="0"/>
                <a:cs typeface="Times New Roman" panose="02020603050405020304" pitchFamily="18" charset="0"/>
              </a:rPr>
              <a:t>Canvas isn’t just a product. It’s a breath of fresh air. It’s an educational revolution. It’s a powerful new way to—pardon our optimism—change the world. It’s a rapidly growing company with an industry-pushing platform, hundreds of talented employees, and millions of passionate students and teachers. And, sure, there’s also a pretty incredible product in there, too. (Instructure). </a:t>
            </a:r>
            <a:r>
              <a:rPr lang="en-US" sz="4400" dirty="0">
                <a:solidFill>
                  <a:schemeClr val="tx1"/>
                </a:solidFill>
                <a:effectLst/>
                <a:latin typeface="Times New Roman" panose="02020603050405020304" pitchFamily="18" charset="0"/>
                <a:cs typeface="Times New Roman" panose="02020603050405020304" pitchFamily="18" charset="0"/>
              </a:rPr>
              <a:t>We know getting your courses online quickly during this time is priority. </a:t>
            </a:r>
          </a:p>
          <a:p>
            <a:pPr marL="0" lvl="1" indent="0">
              <a:buNone/>
            </a:pPr>
            <a:r>
              <a:rPr lang="en-US" sz="4400" dirty="0">
                <a:solidFill>
                  <a:schemeClr val="tx1"/>
                </a:solidFill>
                <a:effectLst/>
                <a:latin typeface="Times New Roman" panose="02020603050405020304" pitchFamily="18" charset="0"/>
                <a:cs typeface="Times New Roman" panose="02020603050405020304" pitchFamily="18" charset="0"/>
              </a:rPr>
              <a:t>Resources</a:t>
            </a:r>
            <a:br>
              <a:rPr lang="en-US" sz="4400" dirty="0">
                <a:solidFill>
                  <a:schemeClr val="tx1"/>
                </a:solidFill>
                <a:effectLst/>
                <a:latin typeface="Times New Roman" panose="02020603050405020304" pitchFamily="18" charset="0"/>
                <a:cs typeface="Times New Roman" panose="02020603050405020304" pitchFamily="18" charset="0"/>
              </a:rPr>
            </a:br>
            <a:r>
              <a:rPr lang="en-US" sz="4400" dirty="0">
                <a:solidFill>
                  <a:srgbClr val="FF5050"/>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https://community.canvaslms.com/t5/COVID-Resources/Set-Up-Your-Canvas-Course-in-30-minutes-or-Less/</a:t>
            </a:r>
            <a:r>
              <a:rPr lang="en-US" sz="4400" dirty="0" err="1">
                <a:solidFill>
                  <a:srgbClr val="FF5050"/>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ba</a:t>
            </a:r>
            <a:r>
              <a:rPr lang="en-US" sz="4400" dirty="0">
                <a:solidFill>
                  <a:srgbClr val="FF5050"/>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-p/258437ù</a:t>
            </a:r>
            <a:br>
              <a:rPr lang="en-US" sz="4400" dirty="0">
                <a:solidFill>
                  <a:srgbClr val="FF5050"/>
                </a:solidFill>
                <a:effectLst/>
                <a:latin typeface="Times New Roman" panose="02020603050405020304" pitchFamily="18" charset="0"/>
                <a:cs typeface="Times New Roman" panose="02020603050405020304" pitchFamily="18" charset="0"/>
              </a:rPr>
            </a:br>
            <a:r>
              <a:rPr lang="en-US" sz="4400" dirty="0">
                <a:solidFill>
                  <a:srgbClr val="FF5050"/>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https://community.canvaslms.com/t5/Instructor-Guide/How-do-I-create-a-conference-in-a-course/ta-p/1156</a:t>
            </a:r>
            <a:endParaRPr lang="en-US" sz="4400" i="1" dirty="0">
              <a:ln>
                <a:noFill/>
              </a:ln>
              <a:solidFill>
                <a:srgbClr val="FF5050"/>
              </a:solidFill>
              <a:effectLst/>
              <a:latin typeface="Times New Roman" panose="02020603050405020304" pitchFamily="18" charset="0"/>
              <a:cs typeface="Times New Roman" panose="02020603050405020304" pitchFamily="18" charset="0"/>
            </a:endParaRPr>
          </a:p>
          <a:p>
            <a:pPr>
              <a:spcBef>
                <a:spcPts val="0"/>
              </a:spcBef>
              <a:spcAft>
                <a:spcPts val="0"/>
              </a:spcAft>
            </a:pPr>
            <a:r>
              <a:rPr lang="en-US" sz="9600" b="1" i="1" dirty="0">
                <a:ln>
                  <a:noFill/>
                </a:ln>
                <a:solidFill>
                  <a:srgbClr val="FFC000"/>
                </a:solidFill>
                <a:effectLst/>
                <a:latin typeface="Times New Roman" panose="02020603050405020304" pitchFamily="18" charset="0"/>
                <a:cs typeface="Times New Roman" panose="02020603050405020304" pitchFamily="18" charset="0"/>
              </a:rPr>
              <a:t>Edmodo LMS</a:t>
            </a:r>
          </a:p>
          <a:p>
            <a:pPr marL="36900" indent="0">
              <a:buNone/>
            </a:pPr>
            <a:r>
              <a:rPr lang="en-US" sz="4800" dirty="0">
                <a:solidFill>
                  <a:srgbClr val="FF5050"/>
                </a:solidFill>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https://new.edmodo.com/</a:t>
            </a:r>
            <a:endParaRPr lang="en-US" sz="4800" dirty="0">
              <a:solidFill>
                <a:srgbClr val="FF5050"/>
              </a:solidFill>
              <a:effectLst/>
              <a:latin typeface="Times New Roman" panose="02020603050405020304" pitchFamily="18" charset="0"/>
              <a:cs typeface="Times New Roman" panose="02020603050405020304" pitchFamily="18" charset="0"/>
            </a:endParaRPr>
          </a:p>
          <a:p>
            <a:pPr marL="36900" indent="0">
              <a:buNone/>
            </a:pPr>
            <a:r>
              <a:rPr lang="en-US" sz="4400" b="0" i="0" dirty="0">
                <a:solidFill>
                  <a:schemeClr val="tx1"/>
                </a:solidFill>
                <a:effectLst/>
                <a:latin typeface="Times New Roman" panose="02020603050405020304" pitchFamily="18" charset="0"/>
                <a:cs typeface="Times New Roman" panose="02020603050405020304" pitchFamily="18" charset="0"/>
              </a:rPr>
              <a:t>Edmodo is a global education network for teachers, students and their parents. Using the platform, K-12 teachers and schools can offer a holistic learning environment for their students. The technology enables teachers with excellent educating tools like assignments, quizzes, gradebooks and rosters, all managed digitally. Being the largest K-12 learning network in the world, Edmodo enables them to use and share millions of approved resources with other educators globally. Thus, it also doubles up as a professional learning community for them. For students, the platform offers an intuitive and encouraging discussion space where they can communicate with their teachers and other students in the class. This eliminates any hesitation and nervousness that often occurs in a traditional classroom setup, allowing students to voice their opinions freely. Its user-friendly mobile app seamlessly updates every student activity in the classroom to their parents.</a:t>
            </a:r>
            <a:endParaRPr lang="en-US" sz="4400" dirty="0">
              <a:solidFill>
                <a:schemeClr val="tx1"/>
              </a:solidFill>
              <a:effectLst/>
              <a:latin typeface="Times New Roman" panose="02020603050405020304" pitchFamily="18" charset="0"/>
              <a:cs typeface="Times New Roman" panose="02020603050405020304" pitchFamily="18" charset="0"/>
            </a:endParaRPr>
          </a:p>
          <a:p>
            <a:pPr>
              <a:spcBef>
                <a:spcPts val="0"/>
              </a:spcBef>
              <a:spcAft>
                <a:spcPts val="0"/>
              </a:spcAft>
            </a:pPr>
            <a:r>
              <a:rPr lang="en-US" sz="9600" b="1" i="1" dirty="0">
                <a:ln>
                  <a:noFill/>
                </a:ln>
                <a:solidFill>
                  <a:srgbClr val="FFC000"/>
                </a:solidFill>
                <a:effectLst/>
                <a:latin typeface="Times New Roman" panose="02020603050405020304" pitchFamily="18" charset="0"/>
                <a:cs typeface="Times New Roman" panose="02020603050405020304" pitchFamily="18" charset="0"/>
              </a:rPr>
              <a:t>Schoology</a:t>
            </a:r>
          </a:p>
          <a:p>
            <a:pPr marL="36900" indent="0">
              <a:buNone/>
            </a:pPr>
            <a:r>
              <a:rPr lang="en-US" sz="4800" b="0" i="0" dirty="0">
                <a:solidFill>
                  <a:srgbClr val="FF5050"/>
                </a:solidFill>
                <a:effectLst/>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https://www.schoology.com/</a:t>
            </a:r>
            <a:endParaRPr lang="en-US" sz="4800" b="0" i="0" dirty="0">
              <a:solidFill>
                <a:srgbClr val="FF5050"/>
              </a:solidFill>
              <a:effectLst/>
              <a:latin typeface="Times New Roman" panose="02020603050405020304" pitchFamily="18" charset="0"/>
              <a:cs typeface="Times New Roman" panose="02020603050405020304" pitchFamily="18" charset="0"/>
            </a:endParaRPr>
          </a:p>
          <a:p>
            <a:pPr marL="36900" indent="0">
              <a:buNone/>
            </a:pPr>
            <a:r>
              <a:rPr lang="en-US" sz="4400" b="0" i="0" dirty="0">
                <a:solidFill>
                  <a:schemeClr val="tx1"/>
                </a:solidFill>
                <a:effectLst/>
                <a:latin typeface="Times New Roman" panose="02020603050405020304" pitchFamily="18" charset="0"/>
                <a:cs typeface="Times New Roman" panose="02020603050405020304" pitchFamily="18" charset="0"/>
              </a:rPr>
              <a:t>Schoology—used by millions of students and educators in K-12 schools and universities around the world—combines dynamic learning management, an easy-to-use collaborative interface, and next-generation API integration into one innovative solution. Schoology transforms learning into a media-rich interactive experience where students, teachers, parents and administrators work together to raise student achievement worldwide.</a:t>
            </a:r>
            <a:endParaRPr lang="en-US" sz="4400" dirty="0">
              <a:solidFill>
                <a:schemeClr val="tx1"/>
              </a:solidFill>
              <a:effectLst/>
              <a:latin typeface="Times New Roman" panose="02020603050405020304" pitchFamily="18" charset="0"/>
              <a:cs typeface="Times New Roman" panose="02020603050405020304" pitchFamily="18" charset="0"/>
            </a:endParaRPr>
          </a:p>
          <a:p>
            <a:pPr>
              <a:spcBef>
                <a:spcPts val="0"/>
              </a:spcBef>
              <a:spcAft>
                <a:spcPts val="0"/>
              </a:spcAft>
            </a:pPr>
            <a:r>
              <a:rPr lang="en-US" sz="9600" b="1" i="1" dirty="0">
                <a:ln>
                  <a:noFill/>
                </a:ln>
                <a:solidFill>
                  <a:srgbClr val="FFC000"/>
                </a:solidFill>
                <a:effectLst/>
                <a:latin typeface="Times New Roman" panose="02020603050405020304" pitchFamily="18" charset="0"/>
                <a:cs typeface="Times New Roman" panose="02020603050405020304" pitchFamily="18" charset="0"/>
              </a:rPr>
              <a:t>Blackboard Learn</a:t>
            </a:r>
          </a:p>
          <a:p>
            <a:pPr marL="36900" indent="0">
              <a:buNone/>
            </a:pPr>
            <a:r>
              <a:rPr lang="en-US" sz="4800" dirty="0">
                <a:solidFill>
                  <a:srgbClr val="FF5050"/>
                </a:solidFill>
                <a:effectLst/>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https://www.blackboard.com/</a:t>
            </a:r>
            <a:endParaRPr lang="en-US" sz="4800" dirty="0">
              <a:solidFill>
                <a:srgbClr val="FF5050"/>
              </a:solidFill>
              <a:effectLst/>
              <a:latin typeface="Times New Roman" panose="02020603050405020304" pitchFamily="18" charset="0"/>
              <a:cs typeface="Times New Roman" panose="02020603050405020304" pitchFamily="18" charset="0"/>
            </a:endParaRPr>
          </a:p>
          <a:p>
            <a:pPr marL="36900" indent="0">
              <a:buNone/>
            </a:pPr>
            <a:r>
              <a:rPr lang="en-US" sz="4400" b="0" i="0" dirty="0">
                <a:solidFill>
                  <a:schemeClr val="tx1"/>
                </a:solidFill>
                <a:effectLst/>
                <a:latin typeface="Times New Roman" panose="02020603050405020304" pitchFamily="18" charset="0"/>
                <a:cs typeface="Times New Roman" panose="02020603050405020304" pitchFamily="18" charset="0"/>
              </a:rPr>
              <a:t>Blackboard Learn is a solution to meet your users’ needs. Blackboard Learn, the software lets your educators and administrators demonstrate student success, and achieve your goals. Connect and collaborate with your team to boost learning. Small, Corporate and Sales Trainer, Medium and Large companies make use of the software. Powerful, yet simple tools and workflows that help learners and instructors stay organized, easily take action, and engage with content and each other. Our goal is to help all learners regardless of age, ability or situation succeed. At Blackboard, accessibility is at the forefront of product development and never an afterthought.</a:t>
            </a:r>
          </a:p>
          <a:p>
            <a:pPr marL="36900" indent="0">
              <a:buNone/>
            </a:pPr>
            <a:r>
              <a:rPr kumimoji="0" lang="en-US" altLang="en-US" sz="5600" b="0" i="1" u="none" strike="noStrike" cap="none" normalizeH="0" baseline="0" dirty="0">
                <a:ln>
                  <a:noFill/>
                </a:ln>
                <a:solidFill>
                  <a:schemeClr val="accent5">
                    <a:lumMod val="40000"/>
                    <a:lumOff val="60000"/>
                  </a:schemeClr>
                </a:solidFill>
                <a:effectLst/>
                <a:latin typeface="calluna"/>
              </a:rPr>
              <a:t>Source: </a:t>
            </a:r>
            <a:r>
              <a:rPr kumimoji="0" lang="en-US" altLang="en-US" sz="5600" b="0" i="1" u="none" strike="noStrike" cap="none" normalizeH="0" baseline="0" dirty="0">
                <a:ln>
                  <a:noFill/>
                </a:ln>
                <a:solidFill>
                  <a:schemeClr val="tx1"/>
                </a:solidFill>
                <a:effectLst/>
                <a:latin typeface="calluna"/>
                <a:hlinkClick r:id="rId8">
                  <a:extLst>
                    <a:ext uri="{A12FA001-AC4F-418D-AE19-62706E023703}">
                      <ahyp:hlinkClr xmlns:ahyp="http://schemas.microsoft.com/office/drawing/2018/hyperlinkcolor" val="tx"/>
                    </a:ext>
                  </a:extLst>
                </a:hlinkClick>
              </a:rPr>
              <a:t>https://www.baylor.edu/coronavirus/news.php?action=story&amp;story=219837</a:t>
            </a:r>
            <a:r>
              <a:rPr kumimoji="0" lang="en-US" altLang="en-US" sz="5600" b="0" i="1" u="none" strike="noStrike" cap="none" normalizeH="0" baseline="0" dirty="0">
                <a:ln>
                  <a:noFill/>
                </a:ln>
                <a:solidFill>
                  <a:schemeClr val="tx1"/>
                </a:solidFill>
                <a:effectLst/>
                <a:latin typeface="calluna"/>
              </a:rPr>
              <a:t>  </a:t>
            </a:r>
            <a:r>
              <a:rPr kumimoji="0" lang="en-US" altLang="en-US" sz="5600" b="0" i="1" u="none" strike="noStrike" cap="none" normalizeH="0" baseline="0" dirty="0">
                <a:ln>
                  <a:noFill/>
                </a:ln>
                <a:solidFill>
                  <a:schemeClr val="accent5">
                    <a:lumMod val="40000"/>
                    <a:lumOff val="60000"/>
                  </a:schemeClr>
                </a:solidFill>
                <a:effectLst/>
                <a:latin typeface="calluna"/>
              </a:rPr>
              <a:t>Source: https://www.saasworthy.com/product-alternative/1747/canvas-lms</a:t>
            </a:r>
            <a:endParaRPr kumimoji="0" lang="en-US" altLang="en-US" sz="5600" b="0" i="1" u="none" strike="noStrike" cap="none" normalizeH="0" baseline="0" dirty="0">
              <a:ln>
                <a:noFill/>
              </a:ln>
              <a:solidFill>
                <a:schemeClr val="accent5">
                  <a:lumMod val="40000"/>
                  <a:lumOff val="60000"/>
                </a:schemeClr>
              </a:solidFill>
              <a:effectLst/>
              <a:latin typeface="Arial" panose="020B0604020202020204" pitchFamily="34" charset="0"/>
            </a:endParaRPr>
          </a:p>
          <a:p>
            <a:pPr marL="36900" indent="0">
              <a:buNone/>
            </a:pPr>
            <a:endParaRPr lang="en-US" sz="4400" b="0" i="0" dirty="0">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77517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Override1.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2.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189B453C-F2B2-4ECA-A6ED-7DBEF1B6D3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CC670F-05B9-4BB7-BA2C-0DE5B5C1E5D3}">
  <ds:schemaRefs>
    <ds:schemaRef ds:uri="http://schemas.microsoft.com/sharepoint/v3/contenttype/forms"/>
  </ds:schemaRefs>
</ds:datastoreItem>
</file>

<file path=customXml/itemProps3.xml><?xml version="1.0" encoding="utf-8"?>
<ds:datastoreItem xmlns:ds="http://schemas.openxmlformats.org/officeDocument/2006/customXml" ds:itemID="{02A3AD49-9331-450C-A2FE-6857A4DB38C6}">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Droplet</Template>
  <TotalTime>215</TotalTime>
  <Words>1100</Words>
  <Application>Microsoft Office PowerPoint</Application>
  <PresentationFormat>Widescreen</PresentationFormat>
  <Paragraphs>39</Paragraphs>
  <Slides>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vt:i4>
      </vt:variant>
    </vt:vector>
  </HeadingPairs>
  <TitlesOfParts>
    <vt:vector size="13" baseType="lpstr">
      <vt:lpstr>Arial</vt:lpstr>
      <vt:lpstr>calluna</vt:lpstr>
      <vt:lpstr>Goudy Old Style</vt:lpstr>
      <vt:lpstr>LatoWeb</vt:lpstr>
      <vt:lpstr>proxima</vt:lpstr>
      <vt:lpstr>Roboto</vt:lpstr>
      <vt:lpstr>Times New Roman</vt:lpstr>
      <vt:lpstr>var(--fbyHH-fontFamily)</vt:lpstr>
      <vt:lpstr>Wingdings 2</vt:lpstr>
      <vt:lpstr>SlateVTI</vt:lpstr>
      <vt:lpstr>Video-Conferencing and Learning Platforms</vt:lpstr>
      <vt:lpstr>Technology Tools for Online Courses and  Video-Conferencing</vt:lpstr>
      <vt:lpstr> Learning Management Platforms for Course Design for Teachers and Students that can be mobilized in the online, hybrid and face-to-face instructional environments. Continuing excellence in instructional design support. Making teaching and learning easier for student success.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orkida muca</dc:creator>
  <cp:lastModifiedBy>orkida muca</cp:lastModifiedBy>
  <cp:revision>15</cp:revision>
  <dcterms:created xsi:type="dcterms:W3CDTF">2020-11-19T13:57:47Z</dcterms:created>
  <dcterms:modified xsi:type="dcterms:W3CDTF">2021-01-30T22:28:52Z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