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8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3/15/2021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3/15/2021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3/15/2021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3/15/2021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3/15/2021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3/15/2021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3/15/2021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3/15/2021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3/15/2021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3/15/2021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8" Type="http://schemas.openxmlformats.org/officeDocument/2006/relationships/hyperlink" Target="http://www.fno.org/nov97/toolkit.html" TargetMode="External"/><Relationship Id="rId3" Type="http://schemas.openxmlformats.org/officeDocument/2006/relationships/hyperlink" Target="https://www.voicesofyouth.org/" TargetMode="External"/><Relationship Id="rId7" Type="http://schemas.openxmlformats.org/officeDocument/2006/relationships/hyperlink" Target="https://www.techlearning.com/resources/a-questioning-toolkit"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delphiforums.com/" TargetMode="External"/><Relationship Id="rId5" Type="http://schemas.openxmlformats.org/officeDocument/2006/relationships/hyperlink" Target="http://talk-city.com/" TargetMode="External"/><Relationship Id="rId4" Type="http://schemas.openxmlformats.org/officeDocument/2006/relationships/hyperlink" Target="http://talkcity.com/academydr/nicknacks/NNabout.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talk-city.com/" TargetMode="External"/><Relationship Id="rId3" Type="http://schemas.openxmlformats.org/officeDocument/2006/relationships/hyperlink" Target="https://www.mentoredpathways.org/" TargetMode="External"/><Relationship Id="rId7" Type="http://schemas.openxmlformats.org/officeDocument/2006/relationships/hyperlink" Target="http://talkcity.com/academydr/nicknacks/NNabout.html" TargetMode="External"/><Relationship Id="rId2" Type="http://schemas.openxmlformats.org/officeDocument/2006/relationships/hyperlink" Target="https://www.voicesofyouth.org/" TargetMode="External"/><Relationship Id="rId1" Type="http://schemas.openxmlformats.org/officeDocument/2006/relationships/slideLayout" Target="../slideLayouts/slideLayout2.xml"/><Relationship Id="rId6" Type="http://schemas.openxmlformats.org/officeDocument/2006/relationships/hyperlink" Target="https://www.tapr.org/emissary/" TargetMode="External"/><Relationship Id="rId11" Type="http://schemas.openxmlformats.org/officeDocument/2006/relationships/hyperlink" Target="https://www.tigweb.org/" TargetMode="External"/><Relationship Id="rId5" Type="http://schemas.openxmlformats.org/officeDocument/2006/relationships/hyperlink" Target="http://cct.edc.org/" TargetMode="External"/><Relationship Id="rId10" Type="http://schemas.openxmlformats.org/officeDocument/2006/relationships/hyperlink" Target="http://www.madsci.org/" TargetMode="External"/><Relationship Id="rId4" Type="http://schemas.openxmlformats.org/officeDocument/2006/relationships/hyperlink" Target="https://www.edc.org/CCT/telementoring" TargetMode="External"/><Relationship Id="rId9" Type="http://schemas.openxmlformats.org/officeDocument/2006/relationships/hyperlink" Target="https://delphiforums.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ebquest.org/index.php" TargetMode="External"/><Relationship Id="rId3" Type="http://schemas.openxmlformats.org/officeDocument/2006/relationships/hyperlink" Target="http://www.youngauthorsworkshop.com/" TargetMode="External"/><Relationship Id="rId7" Type="http://schemas.openxmlformats.org/officeDocument/2006/relationships/hyperlink" Target="http://www.janinelim.com/mexico/handoutfiles/fila.pdf" TargetMode="External"/><Relationship Id="rId2" Type="http://schemas.openxmlformats.org/officeDocument/2006/relationships/hyperlink" Target="https://www.youngcomposers.com/" TargetMode="External"/><Relationship Id="rId1" Type="http://schemas.openxmlformats.org/officeDocument/2006/relationships/slideLayout" Target="../slideLayouts/slideLayout2.xml"/><Relationship Id="rId6" Type="http://schemas.openxmlformats.org/officeDocument/2006/relationships/hyperlink" Target="http://www.ncrel.org/" TargetMode="External"/><Relationship Id="rId5" Type="http://schemas.openxmlformats.org/officeDocument/2006/relationships/hyperlink" Target="http://www.fno.org/nov97/toolkit.html" TargetMode="External"/><Relationship Id="rId4" Type="http://schemas.openxmlformats.org/officeDocument/2006/relationships/hyperlink" Target="https://www.techlearning.com/resources/a-questioning-tool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Autofit/>
          </a:bodyPr>
          <a:lstStyle/>
          <a:p>
            <a:r>
              <a:rPr lang="en-US" sz="6000" dirty="0"/>
              <a:t>Internet </a:t>
            </a:r>
            <a:r>
              <a:rPr lang="en-US" sz="6000" dirty="0" err="1"/>
              <a:t>Hotsposts</a:t>
            </a:r>
            <a:r>
              <a:rPr lang="en-US" sz="6000" dirty="0"/>
              <a:t> </a:t>
            </a:r>
            <a:r>
              <a:rPr lang="en-US" sz="5400" b="1" dirty="0"/>
              <a:t>Communication</a:t>
            </a:r>
            <a:r>
              <a:rPr lang="en-US" sz="5400" b="1"/>
              <a:t>/Networking</a:t>
            </a:r>
            <a:endParaRPr lang="en-US" sz="6000"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dirty="0">
                <a:solidFill>
                  <a:schemeClr val="tx1">
                    <a:lumMod val="85000"/>
                    <a:lumOff val="15000"/>
                  </a:schemeClr>
                </a:solidFill>
              </a:rPr>
              <a:t>By Orkida Muca</a:t>
            </a:r>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Autofit/>
          </a:bodyPr>
          <a:lstStyle/>
          <a:p>
            <a:pPr algn="ctr"/>
            <a:r>
              <a:rPr lang="en-US" sz="2800" dirty="0"/>
              <a:t>Internet </a:t>
            </a:r>
            <a:r>
              <a:rPr lang="en-US" sz="2800" dirty="0" err="1"/>
              <a:t>Hotsposts</a:t>
            </a:r>
            <a:r>
              <a:rPr lang="en-US" sz="2800" dirty="0"/>
              <a:t> </a:t>
            </a:r>
            <a:r>
              <a:rPr lang="en-US" sz="2800" b="1" dirty="0"/>
              <a:t>Communication/Networking</a:t>
            </a:r>
            <a:br>
              <a:rPr lang="en-US" sz="2800" b="1" dirty="0"/>
            </a:br>
            <a:r>
              <a:rPr lang="en-US" sz="1800" b="1" dirty="0"/>
              <a:t>(at </a:t>
            </a:r>
            <a:r>
              <a:rPr lang="en-US" sz="1800" b="1"/>
              <a:t>a glimpse-most </a:t>
            </a:r>
            <a:r>
              <a:rPr lang="en-US" sz="1800" b="1" dirty="0"/>
              <a:t>important topics)</a:t>
            </a:r>
            <a:endParaRPr lang="en-US" sz="1800" dirty="0"/>
          </a:p>
        </p:txBody>
      </p:sp>
      <p:sp>
        <p:nvSpPr>
          <p:cNvPr id="4" name="Content Placeholder 3">
            <a:extLst>
              <a:ext uri="{FF2B5EF4-FFF2-40B4-BE49-F238E27FC236}">
                <a16:creationId xmlns:a16="http://schemas.microsoft.com/office/drawing/2014/main" id="{19DCA9AE-9924-4922-91D5-89FE3B3FF150}"/>
              </a:ext>
            </a:extLst>
          </p:cNvPr>
          <p:cNvSpPr>
            <a:spLocks noGrp="1"/>
          </p:cNvSpPr>
          <p:nvPr>
            <p:ph idx="1"/>
          </p:nvPr>
        </p:nvSpPr>
        <p:spPr/>
        <p:txBody>
          <a:bodyPr>
            <a:normAutofit fontScale="62500" lnSpcReduction="20000"/>
          </a:bodyPr>
          <a:lstStyle/>
          <a:p>
            <a:r>
              <a:rPr lang="en-US" b="1" u="sng" dirty="0"/>
              <a:t>UNICEF Voices of Youth </a:t>
            </a:r>
            <a:r>
              <a:rPr lang="en-US" dirty="0"/>
              <a:t>- UNICEF Voices of Youth (</a:t>
            </a:r>
            <a:r>
              <a:rPr lang="en-US" dirty="0">
                <a:hlinkClick r:id="rId3"/>
              </a:rPr>
              <a:t>https://www.voicesofyouth.org/ </a:t>
            </a:r>
            <a:r>
              <a:rPr lang="en-US" dirty="0"/>
              <a:t>)allows young adults to voice their concerns and share ideas about important world issues. Topics of discussion include solutions and actions on child rights, child in war, child labor, and children and urbanization.</a:t>
            </a:r>
          </a:p>
          <a:p>
            <a:r>
              <a:rPr lang="en-US" b="1" dirty="0" err="1"/>
              <a:t>NickNacks</a:t>
            </a:r>
            <a:r>
              <a:rPr lang="en-US" dirty="0"/>
              <a:t> – Join the excitement of learning together on the internet with educators and students from around the world! </a:t>
            </a:r>
            <a:r>
              <a:rPr lang="en-US" dirty="0" err="1"/>
              <a:t>NickNacks</a:t>
            </a:r>
            <a:r>
              <a:rPr lang="en-US" dirty="0"/>
              <a:t> (</a:t>
            </a:r>
            <a:r>
              <a:rPr lang="en-US" dirty="0">
                <a:hlinkClick r:id="rId4"/>
              </a:rPr>
              <a:t>http://talkcity.com/academydr/nicknacks/NNabout.html</a:t>
            </a:r>
            <a:r>
              <a:rPr lang="en-US" dirty="0"/>
              <a:t>) can help you explore exciting virtual horizons of learning via the Internet. Whether you want to participate in telecollaboration or start your own, there’s information at </a:t>
            </a:r>
            <a:r>
              <a:rPr lang="en-US" dirty="0" err="1"/>
              <a:t>NickNacks</a:t>
            </a:r>
            <a:r>
              <a:rPr lang="en-US" dirty="0"/>
              <a:t> to help you and exciting projects to join</a:t>
            </a:r>
            <a:r>
              <a:rPr lang="en-US" b="1" dirty="0"/>
              <a:t>. Note: Update of Site, see </a:t>
            </a:r>
            <a:r>
              <a:rPr lang="en-US" dirty="0">
                <a:hlinkClick r:id="rId5"/>
              </a:rPr>
              <a:t>http://talk-city.com/</a:t>
            </a:r>
            <a:r>
              <a:rPr lang="en-US" dirty="0"/>
              <a:t> and </a:t>
            </a:r>
            <a:r>
              <a:rPr lang="en-US" dirty="0">
                <a:hlinkClick r:id="rId6"/>
              </a:rPr>
              <a:t>https://delphiforums.com/</a:t>
            </a:r>
            <a:r>
              <a:rPr lang="en-US" dirty="0"/>
              <a:t>.</a:t>
            </a:r>
          </a:p>
          <a:p>
            <a:r>
              <a:rPr lang="en-US" b="1" dirty="0"/>
              <a:t>A </a:t>
            </a:r>
            <a:r>
              <a:rPr lang="en-US" b="1" dirty="0">
                <a:effectLst>
                  <a:outerShdw blurRad="38100" dist="38100" dir="2700000" algn="tl">
                    <a:srgbClr val="000000">
                      <a:alpha val="43137"/>
                    </a:srgbClr>
                  </a:outerShdw>
                </a:effectLst>
              </a:rPr>
              <a:t>questioning</a:t>
            </a:r>
            <a:r>
              <a:rPr lang="en-US" b="1" dirty="0"/>
              <a:t> </a:t>
            </a:r>
            <a:r>
              <a:rPr lang="en-US" b="1" dirty="0">
                <a:effectLst>
                  <a:outerShdw blurRad="38100" dist="38100" dir="2700000" algn="tl">
                    <a:srgbClr val="000000">
                      <a:alpha val="43137"/>
                    </a:srgbClr>
                  </a:outerShdw>
                </a:effectLst>
              </a:rPr>
              <a:t>toolkit</a:t>
            </a:r>
            <a:r>
              <a:rPr lang="en-US" b="1" dirty="0"/>
              <a:t> </a:t>
            </a:r>
            <a:r>
              <a:rPr lang="en-US" dirty="0"/>
              <a:t>– A listing of different types of questions to ask students. It is suggested that you print these questioning formats on large charts and place them on the classroom wall for easy referencing. Note: This enlightening website provides an actual Toolkit for teachers to use when developing the vital skill of questioning in their students. It examines 17 different types of questions and gives examples. Here is one sample: "Essential Questions. These are questions which touch our hearts and souls. They are central to our lives. They help to define what it means to be human...What kind of friend shall I be?" There are color-coded cluster diagrams to help teachers with the entire process of developing strategies. This is an excellent resource to encourage </a:t>
            </a:r>
            <a:r>
              <a:rPr lang="en-US" b="1" dirty="0"/>
              <a:t>higher order thinking </a:t>
            </a:r>
            <a:r>
              <a:rPr lang="en-US" dirty="0"/>
              <a:t>and </a:t>
            </a:r>
            <a:r>
              <a:rPr lang="en-US" b="1" dirty="0"/>
              <a:t>critical evaluation of information</a:t>
            </a:r>
            <a:r>
              <a:rPr lang="en-US" dirty="0"/>
              <a:t>. (</a:t>
            </a:r>
            <a:r>
              <a:rPr lang="en-US" dirty="0">
                <a:hlinkClick r:id="rId7"/>
              </a:rPr>
              <a:t>https://www.techlearning.com/resources/a-questioning-toolkit</a:t>
            </a:r>
            <a:r>
              <a:rPr lang="en-US"/>
              <a:t>), </a:t>
            </a:r>
            <a:r>
              <a:rPr lang="en-US">
                <a:hlinkClick r:id="rId8"/>
              </a:rPr>
              <a:t> </a:t>
            </a:r>
            <a:r>
              <a:rPr lang="en-US" dirty="0">
                <a:hlinkClick r:id="rId8"/>
              </a:rPr>
              <a:t>http://www.fno.org/nov97/toolkit.html</a:t>
            </a:r>
            <a:r>
              <a:rPr lang="en-US" dirty="0"/>
              <a:t>)</a:t>
            </a:r>
            <a:endParaRPr lang="en-US" dirty="0">
              <a:solidFill>
                <a:schemeClr val="tx1"/>
              </a:solidFill>
            </a:endParaRPr>
          </a:p>
          <a:p>
            <a:pPr marL="0" indent="0" fontAlgn="base">
              <a:buNone/>
            </a:pPr>
            <a:r>
              <a:rPr lang="en-US" sz="1500" b="1" noProof="1">
                <a:solidFill>
                  <a:schemeClr val="tx1"/>
                </a:solidFill>
              </a:rPr>
              <a:t>How to search related Sites:</a:t>
            </a:r>
            <a:br>
              <a:rPr lang="en-US" sz="1500" b="1" noProof="1">
                <a:solidFill>
                  <a:schemeClr val="tx1"/>
                </a:solidFill>
              </a:rPr>
            </a:br>
            <a:r>
              <a:rPr lang="sq-AL" sz="1500" b="1" noProof="1">
                <a:solidFill>
                  <a:schemeClr val="tx1"/>
                </a:solidFill>
              </a:rPr>
              <a:t>Related Search</a:t>
            </a:r>
            <a:r>
              <a:rPr lang="sq-AL" sz="1500" noProof="1">
                <a:solidFill>
                  <a:schemeClr val="tx1"/>
                </a:solidFill>
              </a:rPr>
              <a:t>: If you want to find new websites with similar content to a website you already know of, use the </a:t>
            </a:r>
            <a:r>
              <a:rPr lang="sq-AL" sz="1500" i="1" noProof="1">
                <a:solidFill>
                  <a:schemeClr val="tx1"/>
                </a:solidFill>
              </a:rPr>
              <a:t>related:somesite.com</a:t>
            </a:r>
            <a:r>
              <a:rPr lang="sq-AL" sz="1500" noProof="1">
                <a:solidFill>
                  <a:schemeClr val="tx1"/>
                </a:solidFill>
              </a:rPr>
              <a:t> modifier.</a:t>
            </a:r>
            <a:br>
              <a:rPr lang="en-US" sz="1500" noProof="1">
                <a:solidFill>
                  <a:schemeClr val="tx1"/>
                </a:solidFill>
              </a:rPr>
            </a:br>
            <a:r>
              <a:rPr lang="sq-AL" sz="1500" b="1" noProof="1">
                <a:solidFill>
                  <a:schemeClr val="tx1"/>
                </a:solidFill>
              </a:rPr>
              <a:t>Example Search: </a:t>
            </a:r>
            <a:r>
              <a:rPr lang="sq-AL" sz="1500" b="1" i="1" noProof="1">
                <a:solidFill>
                  <a:schemeClr val="tx1"/>
                </a:solidFill>
              </a:rPr>
              <a:t>related:visual.ly</a:t>
            </a:r>
          </a:p>
          <a:p>
            <a:pPr marL="0" indent="0" fontAlgn="base">
              <a:buNone/>
            </a:pPr>
            <a:r>
              <a:rPr lang="sq-AL" sz="1500" b="1" noProof="1">
                <a:solidFill>
                  <a:schemeClr val="tx1"/>
                </a:solidFill>
              </a:rPr>
              <a:t>A Page That Links to Another Page</a:t>
            </a:r>
            <a:r>
              <a:rPr lang="sq-AL" sz="1500" noProof="1">
                <a:solidFill>
                  <a:schemeClr val="tx1"/>
                </a:solidFill>
              </a:rPr>
              <a:t>: Let's say you want to search for every website that cites a BuzzFeed article on their website. To do this, use the </a:t>
            </a:r>
            <a:r>
              <a:rPr lang="sq-AL" sz="1500" i="1" noProof="1">
                <a:solidFill>
                  <a:schemeClr val="tx1"/>
                </a:solidFill>
              </a:rPr>
              <a:t>link: </a:t>
            </a:r>
            <a:r>
              <a:rPr lang="sq-AL" sz="1500" noProof="1">
                <a:solidFill>
                  <a:schemeClr val="tx1"/>
                </a:solidFill>
              </a:rPr>
              <a:t>command, immediately followed by the name of a page. Google will give you all pages that link to BuzzFeed's official website. The more specific the URL is, the fewer, more pointed results you'll get.</a:t>
            </a:r>
            <a:br>
              <a:rPr lang="en-US" sz="1500" noProof="1">
                <a:solidFill>
                  <a:schemeClr val="tx1"/>
                </a:solidFill>
              </a:rPr>
            </a:br>
            <a:r>
              <a:rPr lang="sq-AL" sz="1500" b="1" noProof="1">
                <a:solidFill>
                  <a:schemeClr val="tx1"/>
                </a:solidFill>
              </a:rPr>
              <a:t>Example Search: </a:t>
            </a:r>
            <a:r>
              <a:rPr lang="sq-AL" sz="1500" b="1" i="1" noProof="1">
                <a:solidFill>
                  <a:schemeClr val="tx1"/>
                </a:solidFill>
              </a:rPr>
              <a:t>link:buzzfeed</a:t>
            </a:r>
          </a:p>
          <a:p>
            <a:endParaRPr lang="en-US" dirty="0">
              <a:solidFill>
                <a:schemeClr val="tx1"/>
              </a:solidFill>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6936-0D12-44EA-B3CD-CFE6690C4D45}"/>
              </a:ext>
            </a:extLst>
          </p:cNvPr>
          <p:cNvSpPr>
            <a:spLocks noGrp="1"/>
          </p:cNvSpPr>
          <p:nvPr>
            <p:ph type="title"/>
          </p:nvPr>
        </p:nvSpPr>
        <p:spPr>
          <a:xfrm>
            <a:off x="1154954" y="338320"/>
            <a:ext cx="10178064" cy="728480"/>
          </a:xfrm>
        </p:spPr>
        <p:txBody>
          <a:bodyPr>
            <a:normAutofit fontScale="90000"/>
          </a:bodyPr>
          <a:lstStyle/>
          <a:p>
            <a:pPr algn="ctr"/>
            <a:r>
              <a:rPr lang="en-US" sz="3600" dirty="0"/>
              <a:t>A hotlist on Internet </a:t>
            </a:r>
            <a:r>
              <a:rPr lang="en-US" sz="3600" dirty="0" err="1"/>
              <a:t>Hotsposts</a:t>
            </a:r>
            <a:r>
              <a:rPr lang="en-US" sz="3600" dirty="0"/>
              <a:t> </a:t>
            </a:r>
            <a:r>
              <a:rPr lang="en-US" sz="1800" b="1" dirty="0"/>
              <a:t>Communication/Networking (Page 1)</a:t>
            </a:r>
            <a:br>
              <a:rPr lang="en-US" sz="2700" b="1" dirty="0"/>
            </a:br>
            <a:endParaRPr lang="en-US" dirty="0"/>
          </a:p>
        </p:txBody>
      </p:sp>
      <p:sp>
        <p:nvSpPr>
          <p:cNvPr id="3" name="Content Placeholder 2">
            <a:extLst>
              <a:ext uri="{FF2B5EF4-FFF2-40B4-BE49-F238E27FC236}">
                <a16:creationId xmlns:a16="http://schemas.microsoft.com/office/drawing/2014/main" id="{D870844E-8792-46B0-A1F4-179189BB7E57}"/>
              </a:ext>
            </a:extLst>
          </p:cNvPr>
          <p:cNvSpPr>
            <a:spLocks noGrp="1"/>
          </p:cNvSpPr>
          <p:nvPr>
            <p:ph idx="1"/>
          </p:nvPr>
        </p:nvSpPr>
        <p:spPr>
          <a:xfrm>
            <a:off x="439881" y="422564"/>
            <a:ext cx="11312237" cy="6012872"/>
          </a:xfrm>
          <a:solidFill>
            <a:schemeClr val="accent2">
              <a:lumMod val="60000"/>
              <a:lumOff val="40000"/>
              <a:alpha val="68000"/>
            </a:schemeClr>
          </a:solidFill>
        </p:spPr>
        <p:txBody>
          <a:bodyPr>
            <a:normAutofit fontScale="25000" lnSpcReduction="20000"/>
          </a:bodyPr>
          <a:lstStyle/>
          <a:p>
            <a:pPr marL="0" indent="0" algn="just">
              <a:buNone/>
            </a:pPr>
            <a:r>
              <a:rPr lang="en-US" sz="4000" b="1" dirty="0"/>
              <a:t>Communication/Networking</a:t>
            </a:r>
          </a:p>
          <a:p>
            <a:pPr algn="just"/>
            <a:r>
              <a:rPr lang="en-US" sz="4000" u="sng" dirty="0"/>
              <a:t>Children’s Express</a:t>
            </a:r>
            <a:r>
              <a:rPr lang="en-US" sz="4000" dirty="0"/>
              <a:t> (http//www.ce.org/) provided by Children’s Express Foundation is designed so that children can voice their opinion about current affairs. This site is run by children and the topics of discussion are chosen monthly and comments are posted for all to read.</a:t>
            </a:r>
          </a:p>
          <a:p>
            <a:pPr algn="just"/>
            <a:r>
              <a:rPr lang="en-US" sz="4000" u="sng" dirty="0" err="1"/>
              <a:t>Kidlink-Kidlink</a:t>
            </a:r>
            <a:r>
              <a:rPr lang="en-US" sz="4000" dirty="0"/>
              <a:t> (http//kidlink.org/) provided by </a:t>
            </a:r>
            <a:r>
              <a:rPr lang="en-US" sz="4000" dirty="0" err="1"/>
              <a:t>Kidlink</a:t>
            </a:r>
            <a:r>
              <a:rPr lang="en-US" sz="4000" dirty="0"/>
              <a:t> society, is aimed at involving as many youth through the age 15 as possible in a global dialogue. This work is supported by 38 public mailing lists for conferencing, a private network providing a chatroom, and volunteer teachers and parents living throughout the world.</a:t>
            </a:r>
          </a:p>
          <a:p>
            <a:pPr algn="just"/>
            <a:r>
              <a:rPr lang="en-US" sz="4000" u="sng" dirty="0"/>
              <a:t>UNICEF Voices of Youth </a:t>
            </a:r>
            <a:r>
              <a:rPr lang="en-US" sz="4000" dirty="0"/>
              <a:t>- UNICEF Voices of Youth (</a:t>
            </a:r>
            <a:r>
              <a:rPr lang="en-US" sz="4000" dirty="0">
                <a:hlinkClick r:id="rId2"/>
              </a:rPr>
              <a:t>https://www.voicesofyouth.org/ </a:t>
            </a:r>
            <a:r>
              <a:rPr lang="en-US" sz="4000" dirty="0"/>
              <a:t>)allows young adults to voice their concerns and share ideas about important world issues. Topics of discussion include solutions and actions on child rights, child in war, child labor, and children and urbanization.</a:t>
            </a:r>
          </a:p>
          <a:p>
            <a:pPr algn="just"/>
            <a:r>
              <a:rPr lang="en-US" sz="4000" u="sng" dirty="0" err="1"/>
              <a:t>Curiocity’s</a:t>
            </a:r>
            <a:r>
              <a:rPr lang="en-US" sz="4000" u="sng" dirty="0"/>
              <a:t> </a:t>
            </a:r>
            <a:r>
              <a:rPr lang="en-US" sz="4000" u="sng" dirty="0" err="1"/>
              <a:t>FreeZone</a:t>
            </a:r>
            <a:r>
              <a:rPr lang="en-US" sz="4000" u="sng" dirty="0"/>
              <a:t> Curiosity’s Free Zone</a:t>
            </a:r>
            <a:r>
              <a:rPr lang="en-US" sz="4000" dirty="0"/>
              <a:t>. </a:t>
            </a:r>
            <a:r>
              <a:rPr lang="en-US" sz="4000" dirty="0" err="1"/>
              <a:t>Curiocity’s</a:t>
            </a:r>
            <a:r>
              <a:rPr lang="en-US" sz="4000" dirty="0"/>
              <a:t> </a:t>
            </a:r>
            <a:r>
              <a:rPr lang="en-US" sz="4000" dirty="0" err="1"/>
              <a:t>FreeZone</a:t>
            </a:r>
            <a:r>
              <a:rPr lang="en-US" sz="4000" dirty="0"/>
              <a:t> (http//www.freezone.com/) is the computer companion to the Curiosity series of books. Designed for ages 10 to 16, the site features interesting articles and activities, plus bulletin boards, chat rooms, and an electronic pen pal database so kids can write to new friends around the world. Trained adults keep an eye on all chat rooms and will expel anyone with inappropriate language. Pen pal profiles and bulletin boards messages are also screened by the monitors before they are posted for kids to read. And youngsters can become ‘Junior Reporters,’ adding their own materials to the site. </a:t>
            </a:r>
          </a:p>
          <a:p>
            <a:pPr algn="just"/>
            <a:r>
              <a:rPr lang="en-US" sz="4000" u="sng" dirty="0"/>
              <a:t>Hewlett-Packard </a:t>
            </a:r>
            <a:r>
              <a:rPr lang="en-US" sz="4000" u="sng" dirty="0" err="1"/>
              <a:t>Hewlett-Packard</a:t>
            </a:r>
            <a:r>
              <a:rPr lang="en-US" sz="4000" u="sng" dirty="0"/>
              <a:t> </a:t>
            </a:r>
            <a:r>
              <a:rPr lang="en-US" sz="4000" dirty="0" err="1"/>
              <a:t>Hewlett-Packard</a:t>
            </a:r>
            <a:r>
              <a:rPr lang="en-US" sz="4000" dirty="0"/>
              <a:t> (</a:t>
            </a:r>
            <a:r>
              <a:rPr lang="en-US" sz="4000" dirty="0">
                <a:hlinkClick r:id="rId3"/>
              </a:rPr>
              <a:t>https://www.mentoredpathways.org/</a:t>
            </a:r>
            <a:r>
              <a:rPr lang="en-US" sz="4000" dirty="0"/>
              <a:t>)(HP) company has an E-mail mentor program for one-to-one mentor relationship between their employees and 5</a:t>
            </a:r>
            <a:r>
              <a:rPr lang="en-US" sz="4000" baseline="30000" dirty="0"/>
              <a:t>th</a:t>
            </a:r>
            <a:r>
              <a:rPr lang="en-US" sz="4000" dirty="0"/>
              <a:t>-12</a:t>
            </a:r>
            <a:r>
              <a:rPr lang="en-US" sz="4000" baseline="30000" dirty="0"/>
              <a:t>th</a:t>
            </a:r>
            <a:r>
              <a:rPr lang="en-US" sz="4000" dirty="0"/>
              <a:t> grade students and teachers throughout the United States. Their goal is to motivate students to excel In math and science and improve communication and problem solving skills. Students are encouraged by their mentors to pursue their interests and link these interests with their daily school experience. </a:t>
            </a:r>
          </a:p>
          <a:p>
            <a:pPr algn="just"/>
            <a:r>
              <a:rPr lang="en-US" sz="4000" dirty="0" err="1"/>
              <a:t>Telementoring</a:t>
            </a:r>
            <a:r>
              <a:rPr lang="en-US" sz="4000" dirty="0"/>
              <a:t> Young Women in Science, engineering, and computing, is a project provided by the Education Development Center(</a:t>
            </a:r>
            <a:r>
              <a:rPr lang="en-US" sz="4000" dirty="0">
                <a:hlinkClick r:id="rId4"/>
              </a:rPr>
              <a:t>https://www.edc.org/CCT/telementoring</a:t>
            </a:r>
            <a:r>
              <a:rPr lang="en-US" sz="4000" dirty="0"/>
              <a:t>). It is in its second year of three year project that draws the strength of telecommunication technology to build online communities  of support among female high school students, professional woman in technical fields, parents, and teachers. </a:t>
            </a:r>
            <a:r>
              <a:rPr lang="en-US" sz="4000" b="1" dirty="0"/>
              <a:t>Note</a:t>
            </a:r>
            <a:r>
              <a:rPr lang="en-US" sz="4000" dirty="0"/>
              <a:t>: Moved to Center for Children and Technology (CCT): </a:t>
            </a:r>
            <a:r>
              <a:rPr lang="en-US" sz="4000" dirty="0">
                <a:hlinkClick r:id="rId5"/>
              </a:rPr>
              <a:t>http://cct.edc.org/</a:t>
            </a:r>
            <a:endParaRPr lang="en-US" sz="4000" dirty="0"/>
          </a:p>
          <a:p>
            <a:pPr algn="just"/>
            <a:r>
              <a:rPr lang="en-US" sz="4000" dirty="0"/>
              <a:t>The electronic Emissary The electronic Emissary - The electronic Emissary (</a:t>
            </a:r>
            <a:r>
              <a:rPr lang="en-US" sz="4000" dirty="0">
                <a:hlinkClick r:id="rId6"/>
              </a:rPr>
              <a:t>https://www.tapr.org/emissary/</a:t>
            </a:r>
            <a:r>
              <a:rPr lang="en-US" sz="4000" dirty="0"/>
              <a:t>) is a </a:t>
            </a:r>
            <a:r>
              <a:rPr lang="en-US" sz="4000" dirty="0" err="1"/>
              <a:t>telementoring</a:t>
            </a:r>
            <a:r>
              <a:rPr lang="en-US" sz="4000" dirty="0"/>
              <a:t>  project based at the University of Texas at Austin. It is a ‘matching service’,  that helps bring together students, teachers, and experts in different disciplines, for purposes of setting up facilitated curriculum-based, electronic exchanges among them. Classroom interaction is supplemented and extended by exchanges that occur asynchronously via E-mail among teachers, students, online facilitators and experts. Note: TAPR’s main activities are education and knowledge sharing through conferences, publications, and Internet resources; and research, development, and sales of unique products that assist amateurs and other experimenters. </a:t>
            </a:r>
          </a:p>
          <a:p>
            <a:pPr algn="just"/>
            <a:r>
              <a:rPr lang="en-US" sz="4000" dirty="0"/>
              <a:t>Gaggle – www.gaggle.net offers safe email options for educators. One of the key features at this site is the option for teachers to monitor their students email.</a:t>
            </a:r>
          </a:p>
          <a:p>
            <a:pPr algn="just"/>
            <a:r>
              <a:rPr lang="en-US" sz="4000" dirty="0"/>
              <a:t>NickNacks – Join the excitement of learning together on the internet with educators and students from around the world! NickNacks (</a:t>
            </a:r>
            <a:r>
              <a:rPr lang="en-US" sz="4000" dirty="0">
                <a:hlinkClick r:id="rId7"/>
              </a:rPr>
              <a:t>http://talkcity.com/academydr/nicknacks/NNabout.html</a:t>
            </a:r>
            <a:r>
              <a:rPr lang="en-US" sz="4000" dirty="0"/>
              <a:t>) can help you explore exciting virtual horizons of learning via the Internet. Whether you want to participate in telecollaboration or start your own, there’s information at NickNacks to help you and exciting projects to join</a:t>
            </a:r>
            <a:r>
              <a:rPr lang="en-US" sz="4000" b="1" dirty="0"/>
              <a:t>. Note: Update of Site, see </a:t>
            </a:r>
            <a:r>
              <a:rPr lang="en-US" sz="4000" dirty="0">
                <a:hlinkClick r:id="rId8"/>
              </a:rPr>
              <a:t>http://talk-city.com/</a:t>
            </a:r>
            <a:r>
              <a:rPr lang="en-US" sz="4000" dirty="0"/>
              <a:t> and </a:t>
            </a:r>
            <a:r>
              <a:rPr lang="en-US" sz="4000" dirty="0">
                <a:hlinkClick r:id="rId9"/>
              </a:rPr>
              <a:t>https://delphiforums.com/</a:t>
            </a:r>
            <a:r>
              <a:rPr lang="en-US" sz="4000" dirty="0"/>
              <a:t>.</a:t>
            </a:r>
          </a:p>
          <a:p>
            <a:pPr algn="just"/>
            <a:r>
              <a:rPr lang="en-US" sz="4000" dirty="0"/>
              <a:t>Mad Scientists Network Mad Scientists Network (</a:t>
            </a:r>
            <a:r>
              <a:rPr lang="en-US" sz="4000" dirty="0">
                <a:hlinkClick r:id="rId10"/>
              </a:rPr>
              <a:t>http://www.madsci.org/ </a:t>
            </a:r>
            <a:r>
              <a:rPr lang="en-US" sz="4000" dirty="0"/>
              <a:t>)is great for kids. Ask-a-Scientist includes the online archive of questions and answers, and a place to ask a question. The MAD Labs section has information about having fun with science. The </a:t>
            </a:r>
            <a:r>
              <a:rPr lang="en-US" sz="4000" dirty="0" err="1"/>
              <a:t>MadSci</a:t>
            </a:r>
            <a:r>
              <a:rPr lang="en-US" sz="4000" dirty="0"/>
              <a:t> Library lists science sites and resources on the WWW. This includes links to other Ask-a-Scientist sites, and information about careers in science. </a:t>
            </a:r>
          </a:p>
          <a:p>
            <a:pPr algn="just"/>
            <a:r>
              <a:rPr lang="en-US" sz="4000" b="0" i="0" dirty="0">
                <a:solidFill>
                  <a:srgbClr val="444444"/>
                </a:solidFill>
                <a:effectLst/>
                <a:latin typeface="Helvetica Neue"/>
              </a:rPr>
              <a:t>TakingITGlobal </a:t>
            </a:r>
            <a:r>
              <a:rPr lang="en-US" sz="4000" b="1" dirty="0">
                <a:solidFill>
                  <a:srgbClr val="FF0000"/>
                </a:solidFill>
                <a:hlinkClick r:id="rId11"/>
              </a:rPr>
              <a:t>https://www.tigweb.org/</a:t>
            </a:r>
            <a:r>
              <a:rPr lang="en-US" sz="4000" b="0" i="0" dirty="0">
                <a:solidFill>
                  <a:srgbClr val="444444"/>
                </a:solidFill>
                <a:effectLst/>
                <a:latin typeface="Helvetica Neue"/>
              </a:rPr>
              <a:t>TakingITGlobal is one of the world's leading networks of young people learning about, engaging with, and working towards tackling global challenges.</a:t>
            </a:r>
            <a:endParaRPr lang="en-US" sz="4000" b="1" dirty="0">
              <a:solidFill>
                <a:srgbClr val="FF0000"/>
              </a:solidFill>
            </a:endParaRPr>
          </a:p>
          <a:p>
            <a:pPr algn="just"/>
            <a:endParaRPr lang="en-US" b="1" dirty="0">
              <a:solidFill>
                <a:srgbClr val="FF0000"/>
              </a:solidFill>
            </a:endParaRPr>
          </a:p>
          <a:p>
            <a:pPr algn="just"/>
            <a:endParaRPr lang="en-US" dirty="0"/>
          </a:p>
          <a:p>
            <a:pPr algn="just"/>
            <a:endParaRPr lang="en-US" dirty="0"/>
          </a:p>
          <a:p>
            <a:pPr algn="just"/>
            <a:endParaRPr lang="en-US" dirty="0"/>
          </a:p>
          <a:p>
            <a:pPr algn="just"/>
            <a:endParaRPr lang="en-US" b="1" dirty="0"/>
          </a:p>
          <a:p>
            <a:pPr algn="just"/>
            <a:endParaRPr lang="en-US" dirty="0"/>
          </a:p>
          <a:p>
            <a:pPr algn="just"/>
            <a:endParaRPr lang="en-US" dirty="0"/>
          </a:p>
          <a:p>
            <a:pPr algn="just"/>
            <a:endParaRPr lang="en-US" dirty="0"/>
          </a:p>
          <a:p>
            <a:pPr algn="just"/>
            <a:endParaRPr lang="en-US" dirty="0"/>
          </a:p>
          <a:p>
            <a:pPr algn="just"/>
            <a:endParaRPr lang="en-US" dirty="0"/>
          </a:p>
          <a:p>
            <a:endParaRPr lang="en-US" dirty="0"/>
          </a:p>
        </p:txBody>
      </p:sp>
    </p:spTree>
    <p:extLst>
      <p:ext uri="{BB962C8B-B14F-4D97-AF65-F5344CB8AC3E}">
        <p14:creationId xmlns:p14="http://schemas.microsoft.com/office/powerpoint/2010/main" val="99581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6936-0D12-44EA-B3CD-CFE6690C4D45}"/>
              </a:ext>
            </a:extLst>
          </p:cNvPr>
          <p:cNvSpPr>
            <a:spLocks noGrp="1"/>
          </p:cNvSpPr>
          <p:nvPr>
            <p:ph type="title"/>
          </p:nvPr>
        </p:nvSpPr>
        <p:spPr>
          <a:xfrm>
            <a:off x="1154954" y="947920"/>
            <a:ext cx="10178064" cy="728480"/>
          </a:xfrm>
        </p:spPr>
        <p:txBody>
          <a:bodyPr>
            <a:normAutofit fontScale="90000"/>
          </a:bodyPr>
          <a:lstStyle/>
          <a:p>
            <a:pPr algn="ctr"/>
            <a:r>
              <a:rPr lang="en-US" sz="3200" dirty="0"/>
              <a:t>A hotlist on Internet </a:t>
            </a:r>
            <a:r>
              <a:rPr lang="en-US" sz="3200" dirty="0" err="1"/>
              <a:t>Hotsposts</a:t>
            </a:r>
            <a:r>
              <a:rPr lang="en-US" sz="3200" dirty="0"/>
              <a:t> </a:t>
            </a:r>
            <a:r>
              <a:rPr lang="en-US" sz="2800" b="1" dirty="0"/>
              <a:t>Communication/Networking (Page 2)</a:t>
            </a:r>
            <a:br>
              <a:rPr lang="en-US" sz="2800" b="1" dirty="0"/>
            </a:br>
            <a:r>
              <a:rPr lang="en-US" sz="2800" b="1" dirty="0"/>
              <a:t>Webquests</a:t>
            </a:r>
            <a:br>
              <a:rPr lang="en-US" b="1" dirty="0"/>
            </a:br>
            <a:endParaRPr lang="en-US" dirty="0"/>
          </a:p>
        </p:txBody>
      </p:sp>
      <p:sp>
        <p:nvSpPr>
          <p:cNvPr id="3" name="Content Placeholder 2">
            <a:extLst>
              <a:ext uri="{FF2B5EF4-FFF2-40B4-BE49-F238E27FC236}">
                <a16:creationId xmlns:a16="http://schemas.microsoft.com/office/drawing/2014/main" id="{D870844E-8792-46B0-A1F4-179189BB7E57}"/>
              </a:ext>
            </a:extLst>
          </p:cNvPr>
          <p:cNvSpPr>
            <a:spLocks noGrp="1"/>
          </p:cNvSpPr>
          <p:nvPr>
            <p:ph idx="1"/>
          </p:nvPr>
        </p:nvSpPr>
        <p:spPr>
          <a:xfrm>
            <a:off x="422342" y="1093760"/>
            <a:ext cx="11603403" cy="4816320"/>
          </a:xfrm>
          <a:solidFill>
            <a:schemeClr val="accent2">
              <a:lumMod val="60000"/>
              <a:lumOff val="40000"/>
              <a:alpha val="68000"/>
            </a:schemeClr>
          </a:solidFill>
        </p:spPr>
        <p:txBody>
          <a:bodyPr>
            <a:normAutofit fontScale="55000" lnSpcReduction="20000"/>
          </a:bodyPr>
          <a:lstStyle/>
          <a:p>
            <a:pPr marL="0" indent="0" algn="just">
              <a:buNone/>
            </a:pPr>
            <a:r>
              <a:rPr lang="en-US" b="1" dirty="0"/>
              <a:t>Communication/Networking</a:t>
            </a:r>
          </a:p>
          <a:p>
            <a:pPr algn="just"/>
            <a:r>
              <a:rPr lang="en-US" b="1" dirty="0">
                <a:effectLst>
                  <a:outerShdw blurRad="38100" dist="38100" dir="2700000" algn="tl">
                    <a:srgbClr val="000000">
                      <a:alpha val="43137"/>
                    </a:srgbClr>
                  </a:outerShdw>
                </a:effectLst>
              </a:rPr>
              <a:t>Young</a:t>
            </a:r>
            <a:r>
              <a:rPr lang="en-US" b="1" dirty="0"/>
              <a:t> </a:t>
            </a:r>
            <a:r>
              <a:rPr lang="en-US" b="1" dirty="0">
                <a:effectLst>
                  <a:outerShdw blurRad="38100" dist="38100" dir="2700000" algn="tl">
                    <a:srgbClr val="000000">
                      <a:alpha val="43137"/>
                    </a:srgbClr>
                  </a:outerShdw>
                </a:effectLst>
              </a:rPr>
              <a:t>Composers</a:t>
            </a:r>
            <a:r>
              <a:rPr lang="en-US" b="1" dirty="0"/>
              <a:t> - Young Composers </a:t>
            </a:r>
            <a:r>
              <a:rPr lang="en-US" dirty="0"/>
              <a:t>(</a:t>
            </a:r>
            <a:r>
              <a:rPr lang="en-US" dirty="0">
                <a:hlinkClick r:id="rId2"/>
              </a:rPr>
              <a:t>https://www.youngcomposers.com/</a:t>
            </a:r>
            <a:r>
              <a:rPr lang="en-US" dirty="0"/>
              <a:t>) provides a site where young musicians can publish their compositions. </a:t>
            </a:r>
          </a:p>
          <a:p>
            <a:r>
              <a:rPr lang="en-US" b="1" dirty="0">
                <a:effectLst>
                  <a:outerShdw blurRad="38100" dist="38100" dir="2700000" algn="tl">
                    <a:srgbClr val="000000">
                      <a:alpha val="43137"/>
                    </a:srgbClr>
                  </a:outerShdw>
                </a:effectLst>
              </a:rPr>
              <a:t>Young Author’s Workshop </a:t>
            </a:r>
            <a:r>
              <a:rPr lang="en-US" dirty="0"/>
              <a:t>– This site will guide  you and your students on a journey through the world of writing from searching for ides to the final product. This site is designed from students in grades4-7. With links to online resources, these pages will take your students step by step through the writing process. All of our Workshop Leaders are creative writers with previous classroom and/or auxiliary experience.</a:t>
            </a:r>
            <a:r>
              <a:rPr lang="en-US" dirty="0">
                <a:hlinkClick r:id="rId3"/>
              </a:rPr>
              <a:t> http://www.youngauthorsworkshop.com/</a:t>
            </a:r>
            <a:endParaRPr lang="en-US" dirty="0"/>
          </a:p>
          <a:p>
            <a:r>
              <a:rPr lang="en-US" b="1" dirty="0"/>
              <a:t>A </a:t>
            </a:r>
            <a:r>
              <a:rPr lang="en-US" b="1" dirty="0">
                <a:effectLst>
                  <a:outerShdw blurRad="38100" dist="38100" dir="2700000" algn="tl">
                    <a:srgbClr val="000000">
                      <a:alpha val="43137"/>
                    </a:srgbClr>
                  </a:outerShdw>
                </a:effectLst>
              </a:rPr>
              <a:t>questioning</a:t>
            </a:r>
            <a:r>
              <a:rPr lang="en-US" b="1" dirty="0"/>
              <a:t> </a:t>
            </a:r>
            <a:r>
              <a:rPr lang="en-US" b="1" dirty="0">
                <a:effectLst>
                  <a:outerShdw blurRad="38100" dist="38100" dir="2700000" algn="tl">
                    <a:srgbClr val="000000">
                      <a:alpha val="43137"/>
                    </a:srgbClr>
                  </a:outerShdw>
                </a:effectLst>
              </a:rPr>
              <a:t>toolkit</a:t>
            </a:r>
            <a:r>
              <a:rPr lang="en-US" b="1" dirty="0"/>
              <a:t> </a:t>
            </a:r>
            <a:r>
              <a:rPr lang="en-US" dirty="0"/>
              <a:t>– A listing of different types of questions to ask students. It is suggested that you print these questioning formats on large charts and place them on the classroom wall for easy referencing. Note: This enlightening website provides an actual Toolkit for teachers to use when developing the vital skill of questioning in their students. It examines 17 different types of questions and gives examples. Here is one sample: "Essential Questions. These are questions which touch our hearts and souls. They are central to our lives. They help to define what it means to be human...What kind of friend shall I be?" There are color-coded cluster diagrams to help teachers with the entire process of developing strategies. This is an excellent resource to encourage </a:t>
            </a:r>
            <a:r>
              <a:rPr lang="en-US" b="1" dirty="0"/>
              <a:t>higher order thinking </a:t>
            </a:r>
            <a:r>
              <a:rPr lang="en-US" dirty="0"/>
              <a:t>and </a:t>
            </a:r>
            <a:r>
              <a:rPr lang="en-US" b="1" dirty="0"/>
              <a:t>critical evaluation of information</a:t>
            </a:r>
            <a:r>
              <a:rPr lang="en-US" dirty="0"/>
              <a:t>. (</a:t>
            </a:r>
            <a:r>
              <a:rPr lang="en-US" dirty="0">
                <a:hlinkClick r:id="rId4"/>
              </a:rPr>
              <a:t>https://www.techlearning.com/resources/a-questioning-toolkit</a:t>
            </a:r>
            <a:r>
              <a:rPr lang="en-US" dirty="0"/>
              <a:t>), (</a:t>
            </a:r>
            <a:r>
              <a:rPr lang="en-US" dirty="0">
                <a:hlinkClick r:id="rId5"/>
              </a:rPr>
              <a:t> http://www.fno.org/nov97/toolkit.html</a:t>
            </a:r>
            <a:r>
              <a:rPr lang="en-US" dirty="0"/>
              <a:t>)</a:t>
            </a:r>
          </a:p>
          <a:p>
            <a:r>
              <a:rPr lang="en-US" b="1" dirty="0"/>
              <a:t>NCREL</a:t>
            </a:r>
            <a:r>
              <a:rPr lang="en-US" dirty="0"/>
              <a:t>(</a:t>
            </a:r>
            <a:r>
              <a:rPr lang="en-US" dirty="0">
                <a:hlinkClick r:id="rId6"/>
              </a:rPr>
              <a:t>http://www.ncrel.org/</a:t>
            </a:r>
            <a:r>
              <a:rPr lang="en-US" dirty="0"/>
              <a:t>)– Graphic Organizers- This site contains graphic organizers to use with students. These graphic organizers can be copied and pasted into a word document so that you can use them with students.</a:t>
            </a:r>
          </a:p>
          <a:p>
            <a:pPr marL="0" indent="0">
              <a:buNone/>
            </a:pPr>
            <a:r>
              <a:rPr lang="en-US" b="1" dirty="0"/>
              <a:t>Webquests</a:t>
            </a:r>
          </a:p>
          <a:p>
            <a:r>
              <a:rPr lang="en-US" sz="2200" u="sng" dirty="0"/>
              <a:t>Hello dolly </a:t>
            </a:r>
            <a:r>
              <a:rPr lang="en-US" sz="2200" dirty="0"/>
              <a:t>-  Students can participate in an inquiry-oriented activity to learn about the implications of cloning. This site describes a scenario in which the U.S. House of Representatives assemble a group of specialists to investigate cloning’s widespread implications for all of American society.</a:t>
            </a:r>
          </a:p>
          <a:p>
            <a:r>
              <a:rPr lang="en-US" sz="2200" u="sng" dirty="0" err="1"/>
              <a:t>Filamentality</a:t>
            </a:r>
            <a:r>
              <a:rPr lang="en-US" sz="2200" dirty="0"/>
              <a:t> – Go to the link, ‘</a:t>
            </a:r>
            <a:r>
              <a:rPr lang="en-US" sz="2200" dirty="0" err="1"/>
              <a:t>Filamentality</a:t>
            </a:r>
            <a:r>
              <a:rPr lang="en-US" sz="2200" dirty="0"/>
              <a:t>’(</a:t>
            </a:r>
            <a:r>
              <a:rPr lang="en-US" sz="2200" dirty="0">
                <a:hlinkClick r:id="rId7"/>
              </a:rPr>
              <a:t>http://www.janinelim.com/mexico/handoutfiles/fila.pdf</a:t>
            </a:r>
            <a:r>
              <a:rPr lang="en-US" sz="2200" dirty="0"/>
              <a:t>) and use this interactive website to teach you how to make a treasure hunt, hotlist, scrapbook, or </a:t>
            </a:r>
            <a:r>
              <a:rPr lang="en-US" sz="2200" dirty="0" err="1"/>
              <a:t>webquest</a:t>
            </a:r>
            <a:r>
              <a:rPr lang="en-US" sz="2200" dirty="0"/>
              <a:t>. The guides prompt your thinking in order to assist you in creating your own learning activity that students can access on the net. Think of it like a learning contract. The guides are very simple to use. </a:t>
            </a:r>
          </a:p>
          <a:p>
            <a:r>
              <a:rPr lang="en-US" sz="2200" u="sng" dirty="0"/>
              <a:t>The WebQuest Page !! Nr. 1 for Webquests</a:t>
            </a:r>
            <a:r>
              <a:rPr lang="en-US" sz="2200" dirty="0"/>
              <a:t>  - This site provides you with reading, training materials and hundreds of examples of Webquests. The </a:t>
            </a:r>
            <a:r>
              <a:rPr lang="en-US" sz="2200" dirty="0" err="1"/>
              <a:t>webquests</a:t>
            </a:r>
            <a:r>
              <a:rPr lang="en-US" sz="2200" dirty="0"/>
              <a:t> are found under the link, ‘Examples’ and are categorized by subject and grade level. Link to those that interest you and begin to explore the power of a </a:t>
            </a:r>
            <a:r>
              <a:rPr lang="en-US" sz="2200" dirty="0" err="1"/>
              <a:t>webquest</a:t>
            </a:r>
            <a:r>
              <a:rPr lang="en-US" sz="2200" dirty="0"/>
              <a:t>.</a:t>
            </a:r>
            <a:r>
              <a:rPr lang="en-US" dirty="0"/>
              <a:t> The WebQuest Page - San Diego State University. This website, established in 1995, </a:t>
            </a:r>
            <a:r>
              <a:rPr lang="en-US" b="1" dirty="0">
                <a:solidFill>
                  <a:srgbClr val="FF0000"/>
                </a:solidFill>
              </a:rPr>
              <a:t>is an outstanding resource for educators, students and homeschooling parents seeking to teach with the web. </a:t>
            </a:r>
            <a:r>
              <a:rPr lang="en-US" dirty="0"/>
              <a:t>Find news about the WebQuest model from around the world, a page of reading and training materials, as well as a authorizing tool for creating your own WebQuests.:</a:t>
            </a:r>
            <a:r>
              <a:rPr lang="en-US" u="sng" dirty="0">
                <a:hlinkClick r:id="rId8"/>
              </a:rPr>
              <a:t> http://webquest.org/index.php</a:t>
            </a:r>
            <a:r>
              <a:rPr lang="en-US" u="sng" dirty="0"/>
              <a:t>.  </a:t>
            </a:r>
            <a:endParaRPr lang="en-US" dirty="0"/>
          </a:p>
          <a:p>
            <a:endParaRPr lang="en-US" sz="1200" dirty="0"/>
          </a:p>
          <a:p>
            <a:pPr marL="0" indent="0">
              <a:buNone/>
            </a:pPr>
            <a:endParaRPr lang="en-US" sz="1200" dirty="0"/>
          </a:p>
          <a:p>
            <a:pPr algn="just"/>
            <a:endParaRPr lang="en-US" dirty="0"/>
          </a:p>
          <a:p>
            <a:pPr algn="just"/>
            <a:endParaRPr lang="en-US" dirty="0"/>
          </a:p>
          <a:p>
            <a:pPr algn="just"/>
            <a:endParaRPr lang="en-US" dirty="0"/>
          </a:p>
          <a:p>
            <a:pPr algn="just"/>
            <a:endParaRPr lang="en-US" dirty="0"/>
          </a:p>
          <a:p>
            <a:pPr algn="just"/>
            <a:endParaRPr lang="en-US" dirty="0"/>
          </a:p>
          <a:p>
            <a:endParaRPr lang="en-US" dirty="0"/>
          </a:p>
        </p:txBody>
      </p:sp>
    </p:spTree>
    <p:extLst>
      <p:ext uri="{BB962C8B-B14F-4D97-AF65-F5344CB8AC3E}">
        <p14:creationId xmlns:p14="http://schemas.microsoft.com/office/powerpoint/2010/main" val="1092210546"/>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{4B63CE5E-AA77-48F5-8512-C09CAAEBD1DC}tf33845126_win32</Template>
  <TotalTime>231</TotalTime>
  <Words>1941</Words>
  <Application>Microsoft Office PowerPoint</Application>
  <PresentationFormat>Widescreen</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Bookman Old Style</vt:lpstr>
      <vt:lpstr>Calibri</vt:lpstr>
      <vt:lpstr>Franklin Gothic Book</vt:lpstr>
      <vt:lpstr>Helvetica Neue</vt:lpstr>
      <vt:lpstr>1_RetrospectVTI</vt:lpstr>
      <vt:lpstr>Internet Hotsposts Communication/Networking</vt:lpstr>
      <vt:lpstr>Internet Hotsposts Communication/Networking (at a glimpse-most important topics)</vt:lpstr>
      <vt:lpstr>A hotlist on Internet Hotsposts Communication/Networking (Page 1) </vt:lpstr>
      <vt:lpstr>A hotlist on Internet Hotsposts Communication/Networking (Page 2) Webquests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orkida muca</dc:creator>
  <cp:lastModifiedBy>orkida muca</cp:lastModifiedBy>
  <cp:revision>13</cp:revision>
  <dcterms:created xsi:type="dcterms:W3CDTF">2021-03-14T16:38:44Z</dcterms:created>
  <dcterms:modified xsi:type="dcterms:W3CDTF">2021-03-15T11:32:50Z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